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CC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DCB7E-270E-4048-8C9C-CD22CA530812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BB25-E5A9-404E-A10E-1415A52D33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BB25-E5A9-404E-A10E-1415A52D33F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0BB25-E5A9-404E-A10E-1415A52D33F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45C11-30C1-49E9-975D-663D489D350F}" type="datetimeFigureOut">
              <a:rPr lang="cs-CZ" smtClean="0"/>
              <a:pPr/>
              <a:t>15.1.2013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82F31-E87B-4903-B78E-2103C067AE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920880" cy="4032448"/>
          </a:xfrm>
        </p:spPr>
        <p:txBody>
          <a:bodyPr>
            <a:normAutofit fontScale="40000" lnSpcReduction="20000"/>
          </a:bodyPr>
          <a:lstStyle/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Název šablony: Inovace a zkvalitnění výuky prostřednictvím ICT 32/ČJ01/18.11.2012, Beranová</a:t>
            </a:r>
            <a:endParaRPr lang="cs-CZ" dirty="0" smtClean="0">
              <a:latin typeface="Cooper Black" pitchFamily="18" charset="0"/>
            </a:endParaRPr>
          </a:p>
          <a:p>
            <a:pPr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                             </a:t>
            </a:r>
            <a:endParaRPr lang="cs-CZ" dirty="0" smtClean="0"/>
          </a:p>
          <a:p>
            <a:pPr eaLnBrk="0" hangingPunct="0"/>
            <a:r>
              <a:rPr lang="cs-CZ" sz="3600" b="1" dirty="0" smtClean="0">
                <a:latin typeface="Arial Black" pitchFamily="34" charset="0"/>
              </a:rPr>
              <a:t>Vzdělávací oblast: Český jazyk a literatura</a:t>
            </a:r>
          </a:p>
          <a:p>
            <a:pPr eaLnBrk="0" hangingPunct="0"/>
            <a:endParaRPr lang="cs-CZ" sz="3600" b="1" u="sng" dirty="0" smtClean="0"/>
          </a:p>
          <a:p>
            <a:pPr algn="l" eaLnBrk="0" hangingPunct="0"/>
            <a:r>
              <a:rPr lang="cs-CZ" u="sng" dirty="0" smtClean="0">
                <a:latin typeface="Cooper Black" pitchFamily="18" charset="0"/>
                <a:cs typeface="Times New Roman" pitchFamily="18" charset="0"/>
              </a:rPr>
              <a:t>Název výukového materiálu: </a:t>
            </a:r>
            <a:r>
              <a:rPr lang="cs-CZ" u="sng" dirty="0" smtClean="0">
                <a:cs typeface="Times New Roman" pitchFamily="18" charset="0"/>
              </a:rPr>
              <a:t>Vyjmenovaná slova po b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Autor: Mgr. Hana Beranová 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Předmět: Český jazyk                                  </a:t>
            </a: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Třída: III</a:t>
            </a: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Tematický okruh: Vyjmenovaná slova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Téma: Vyjmenovaná slova po b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Druh výukového materiálu: prezentace	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Použití ICT: interaktivní tabule</a:t>
            </a:r>
            <a:r>
              <a:rPr lang="cs-CZ" dirty="0" smtClean="0">
                <a:cs typeface="Times New Roman" pitchFamily="18" charset="0"/>
              </a:rPr>
              <a:t>, interaktivita</a:t>
            </a:r>
            <a:endParaRPr lang="cs-CZ" dirty="0" smtClean="0"/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Didaktické, metodické poznámky (popis použití výukového materiálu ve výuce)</a:t>
            </a:r>
            <a:r>
              <a:rPr lang="cs-CZ" b="1" dirty="0" smtClean="0">
                <a:latin typeface="Cooper Black" pitchFamily="18" charset="0"/>
                <a:cs typeface="Times New Roman" pitchFamily="18" charset="0"/>
              </a:rPr>
              <a:t>:  	 	 </a:t>
            </a:r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výklad a procvičení, upozornění na neobvyklá slova, nacházení příbuzných slov,pravopisná cvičení</a:t>
            </a:r>
            <a:endParaRPr lang="cs-CZ" dirty="0" smtClean="0"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latin typeface="Cooper Black" pitchFamily="18" charset="0"/>
                <a:cs typeface="Times New Roman" pitchFamily="18" charset="0"/>
              </a:rPr>
              <a:t>Použité zdroje: Polanská, Jiřina: Vyjmenovaná slova, vydáno 2001, nakladatelství 	       učebnic Fortuna</a:t>
            </a:r>
          </a:p>
        </p:txBody>
      </p:sp>
      <p:grpSp>
        <p:nvGrpSpPr>
          <p:cNvPr id="2" name="Skupina 8"/>
          <p:cNvGrpSpPr/>
          <p:nvPr/>
        </p:nvGrpSpPr>
        <p:grpSpPr>
          <a:xfrm>
            <a:off x="539552" y="620688"/>
            <a:ext cx="4734957" cy="936104"/>
            <a:chOff x="539552" y="620688"/>
            <a:chExt cx="4734957" cy="93610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692696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rázek 7" descr="C:\Users\Marsalkova\Pictures\LOGO\LOGO.jpg"/>
            <p:cNvPicPr/>
            <p:nvPr/>
          </p:nvPicPr>
          <p:blipFill>
            <a:blip r:embed="rId3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540000"/>
            <a:ext cx="8229600" cy="5648400"/>
          </a:xfrm>
        </p:spPr>
        <p:txBody>
          <a:bodyPr anchor="ctr"/>
          <a:lstStyle/>
          <a:p>
            <a:pPr>
              <a:buNone/>
            </a:pPr>
            <a:r>
              <a:rPr lang="cs-CZ" sz="4000" dirty="0" smtClean="0"/>
              <a:t>	paní b-</a:t>
            </a:r>
            <a:r>
              <a:rPr lang="cs-CZ" sz="4000" dirty="0" err="1" smtClean="0"/>
              <a:t>tná</a:t>
            </a:r>
            <a:r>
              <a:rPr lang="cs-CZ" sz="4000" dirty="0" smtClean="0"/>
              <a:t>, </a:t>
            </a:r>
            <a:r>
              <a:rPr lang="cs-CZ" sz="4000" dirty="0" err="1" smtClean="0"/>
              <a:t>pob</a:t>
            </a:r>
            <a:r>
              <a:rPr lang="cs-CZ" sz="4000" dirty="0" smtClean="0"/>
              <a:t>-t s přáteli, </a:t>
            </a:r>
            <a:r>
              <a:rPr lang="cs-CZ" sz="4000" dirty="0" err="1" smtClean="0"/>
              <a:t>vyb</a:t>
            </a:r>
            <a:r>
              <a:rPr lang="cs-CZ" sz="4000" dirty="0" smtClean="0"/>
              <a:t>-hala, dřevěné b-</a:t>
            </a:r>
            <a:r>
              <a:rPr lang="cs-CZ" sz="4000" dirty="0" err="1" smtClean="0"/>
              <a:t>dlo</a:t>
            </a:r>
            <a:r>
              <a:rPr lang="cs-CZ" sz="4000" dirty="0" smtClean="0"/>
              <a:t>, </a:t>
            </a:r>
            <a:r>
              <a:rPr lang="cs-CZ" sz="4000" dirty="0" err="1" smtClean="0"/>
              <a:t>nab</a:t>
            </a:r>
            <a:r>
              <a:rPr lang="cs-CZ" sz="4000" dirty="0" smtClean="0"/>
              <a:t>-</a:t>
            </a:r>
            <a:r>
              <a:rPr lang="cs-CZ" sz="4000" dirty="0" err="1" smtClean="0"/>
              <a:t>tá</a:t>
            </a:r>
            <a:r>
              <a:rPr lang="cs-CZ" sz="4000" dirty="0" smtClean="0"/>
              <a:t> zkušenostmi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539999"/>
            <a:ext cx="8229600" cy="5648400"/>
          </a:xfrm>
        </p:spPr>
        <p:txBody>
          <a:bodyPr anchor="ctr">
            <a:normAutofit/>
          </a:bodyPr>
          <a:lstStyle/>
          <a:p>
            <a:pPr marL="342900" lvl="5" indent="-342900" algn="ctr">
              <a:buNone/>
            </a:pPr>
            <a:r>
              <a:rPr lang="cs-CZ" sz="9600" dirty="0" smtClean="0"/>
              <a:t>y  </a:t>
            </a:r>
            <a:r>
              <a:rPr lang="cs-CZ" sz="9600" dirty="0" err="1" smtClean="0"/>
              <a:t>y</a:t>
            </a:r>
            <a:r>
              <a:rPr lang="cs-CZ" sz="9600" dirty="0" smtClean="0"/>
              <a:t>  i  </a:t>
            </a:r>
            <a:r>
              <a:rPr lang="cs-CZ" sz="9600" dirty="0" err="1" smtClean="0"/>
              <a:t>i</a:t>
            </a:r>
            <a:r>
              <a:rPr lang="cs-CZ" sz="9600" dirty="0" smtClean="0"/>
              <a:t>  y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540000"/>
            <a:ext cx="8229600" cy="56484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4000" dirty="0" smtClean="0"/>
              <a:t>b-</a:t>
            </a:r>
            <a:r>
              <a:rPr lang="cs-CZ" sz="4000" dirty="0" err="1" smtClean="0"/>
              <a:t>lá</a:t>
            </a:r>
            <a:r>
              <a:rPr lang="cs-CZ" sz="4000" dirty="0" smtClean="0"/>
              <a:t>  mlha, dob-li hrad, natrhala b-</a:t>
            </a:r>
            <a:r>
              <a:rPr lang="cs-CZ" sz="4000" dirty="0" err="1" smtClean="0"/>
              <a:t>lí</a:t>
            </a:r>
            <a:r>
              <a:rPr lang="cs-CZ" sz="4000" dirty="0" smtClean="0"/>
              <a:t>,</a:t>
            </a:r>
          </a:p>
          <a:p>
            <a:pPr>
              <a:buNone/>
            </a:pPr>
            <a:r>
              <a:rPr lang="cs-CZ" sz="4000" dirty="0" smtClean="0"/>
              <a:t> b-</a:t>
            </a:r>
            <a:r>
              <a:rPr lang="cs-CZ" sz="4000" dirty="0" err="1" smtClean="0"/>
              <a:t>tevní</a:t>
            </a:r>
            <a:r>
              <a:rPr lang="cs-CZ" sz="4000" dirty="0" smtClean="0"/>
              <a:t> pole, </a:t>
            </a:r>
            <a:r>
              <a:rPr lang="cs-CZ" sz="4000" dirty="0" err="1" smtClean="0"/>
              <a:t>Kob</a:t>
            </a:r>
            <a:r>
              <a:rPr lang="cs-CZ" sz="4000" dirty="0" smtClean="0"/>
              <a:t>-lisy</a:t>
            </a:r>
            <a:endParaRPr lang="cs-CZ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539999"/>
            <a:ext cx="8229600" cy="5648400"/>
          </a:xfrm>
        </p:spPr>
        <p:txBody>
          <a:bodyPr anchor="ctr"/>
          <a:lstStyle/>
          <a:p>
            <a:pPr marL="342900" lvl="4" indent="-342900" algn="ctr">
              <a:buNone/>
            </a:pPr>
            <a:r>
              <a:rPr lang="cs-CZ" sz="9600" dirty="0" smtClean="0"/>
              <a:t>i  y  </a:t>
            </a:r>
            <a:r>
              <a:rPr lang="cs-CZ" sz="9600" dirty="0" err="1" smtClean="0"/>
              <a:t>y</a:t>
            </a:r>
            <a:r>
              <a:rPr lang="cs-CZ" sz="9600" dirty="0" smtClean="0"/>
              <a:t>  i  y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400800" cy="1752600"/>
          </a:xfrm>
        </p:spPr>
        <p:txBody>
          <a:bodyPr anchor="ctr"/>
          <a:lstStyle/>
          <a:p>
            <a:pPr algn="l"/>
            <a:r>
              <a:rPr lang="cs-CZ" dirty="0" smtClean="0"/>
              <a:t>Být, bydlit, obyvatel, byt, příbytek, nábytek, dobytek, obyčej, bystrý, bylina, kobyla, býk, Přibyslav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Zjisti, které vyjmenované slovo chybí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Být, bydlit, byt, příbytek, nábytek, dobytek,…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Být, bydlit, obyvatel, byt, nábytek, dobytek, obyčej,…</a:t>
            </a:r>
          </a:p>
          <a:p>
            <a:pPr lvl="0">
              <a:defRPr/>
            </a:pPr>
            <a:endParaRPr lang="cs-CZ" dirty="0" smtClean="0"/>
          </a:p>
          <a:p>
            <a:pPr lvl="0">
              <a:defRPr/>
            </a:pPr>
            <a:r>
              <a:rPr lang="cs-CZ" dirty="0" smtClean="0"/>
              <a:t>Být, bydlit, obyvatel, byt, příbytek, nábytek, dobytek,obyčej,bystrý, bylina, kobyla, Přibyslav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Být, bydlit, obyvatel, byt, příbytek, nábytek, dobytek, obyčej, bylina, kobyla, býk, Přibyslav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Ob_</a:t>
            </a:r>
            <a:r>
              <a:rPr lang="cs-CZ" dirty="0" err="1" smtClean="0"/>
              <a:t>vatelé</a:t>
            </a:r>
            <a:r>
              <a:rPr lang="cs-CZ" dirty="0" smtClean="0"/>
              <a:t>, starob_</a:t>
            </a:r>
            <a:r>
              <a:rPr lang="cs-CZ" dirty="0" err="1" smtClean="0"/>
              <a:t>lý</a:t>
            </a:r>
            <a:r>
              <a:rPr lang="cs-CZ" dirty="0" smtClean="0"/>
              <a:t>, bab_</a:t>
            </a:r>
            <a:r>
              <a:rPr lang="cs-CZ" dirty="0" err="1" smtClean="0"/>
              <a:t>ka</a:t>
            </a:r>
            <a:r>
              <a:rPr lang="cs-CZ" dirty="0" smtClean="0"/>
              <a:t>, </a:t>
            </a:r>
            <a:r>
              <a:rPr lang="cs-CZ" dirty="0" err="1" smtClean="0"/>
              <a:t>hb</a:t>
            </a:r>
            <a:r>
              <a:rPr lang="cs-CZ" dirty="0" smtClean="0"/>
              <a:t>_</a:t>
            </a:r>
            <a:r>
              <a:rPr lang="cs-CZ" dirty="0" err="1" smtClean="0"/>
              <a:t>tý</a:t>
            </a:r>
            <a:r>
              <a:rPr lang="cs-CZ" dirty="0" smtClean="0"/>
              <a:t>, </a:t>
            </a:r>
            <a:r>
              <a:rPr lang="cs-CZ" dirty="0" err="1" smtClean="0"/>
              <a:t>nadb</a:t>
            </a:r>
            <a:r>
              <a:rPr lang="cs-CZ" dirty="0" smtClean="0"/>
              <a:t>_</a:t>
            </a:r>
            <a:r>
              <a:rPr lang="cs-CZ" dirty="0" err="1" smtClean="0"/>
              <a:t>tek</a:t>
            </a:r>
            <a:r>
              <a:rPr lang="cs-CZ" dirty="0" smtClean="0"/>
              <a:t>, b_</a:t>
            </a:r>
            <a:r>
              <a:rPr lang="cs-CZ" dirty="0" err="1" smtClean="0"/>
              <a:t>lá</a:t>
            </a:r>
            <a:r>
              <a:rPr lang="cs-CZ" dirty="0" smtClean="0"/>
              <a:t> barva, dřevěné b_</a:t>
            </a:r>
            <a:r>
              <a:rPr lang="cs-CZ" dirty="0" err="1" smtClean="0"/>
              <a:t>dlo</a:t>
            </a:r>
            <a:r>
              <a:rPr lang="cs-CZ" dirty="0" smtClean="0"/>
              <a:t>, </a:t>
            </a:r>
            <a:r>
              <a:rPr lang="cs-CZ" dirty="0" err="1" smtClean="0"/>
              <a:t>nab</a:t>
            </a:r>
            <a:r>
              <a:rPr lang="cs-CZ" dirty="0" smtClean="0"/>
              <a:t>_l pušku, </a:t>
            </a:r>
            <a:r>
              <a:rPr lang="cs-CZ" dirty="0" err="1" smtClean="0"/>
              <a:t>zab</a:t>
            </a:r>
            <a:r>
              <a:rPr lang="cs-CZ" dirty="0" smtClean="0"/>
              <a:t>_</a:t>
            </a:r>
            <a:r>
              <a:rPr lang="cs-CZ" dirty="0" err="1" smtClean="0"/>
              <a:t>dlit</a:t>
            </a:r>
            <a:r>
              <a:rPr lang="cs-CZ" dirty="0" smtClean="0"/>
              <a:t> se, b_</a:t>
            </a:r>
            <a:r>
              <a:rPr lang="cs-CZ" dirty="0" err="1" smtClean="0"/>
              <a:t>da</a:t>
            </a:r>
            <a:r>
              <a:rPr lang="cs-CZ" dirty="0" smtClean="0"/>
              <a:t>, hřeb_</a:t>
            </a:r>
            <a:r>
              <a:rPr lang="cs-CZ" dirty="0" err="1" smtClean="0"/>
              <a:t>ky</a:t>
            </a:r>
            <a:r>
              <a:rPr lang="cs-CZ" dirty="0" smtClean="0"/>
              <a:t>, ob_</a:t>
            </a:r>
            <a:r>
              <a:rPr lang="cs-CZ" dirty="0" err="1" smtClean="0"/>
              <a:t>čej</a:t>
            </a:r>
            <a:r>
              <a:rPr lang="cs-CZ" dirty="0" smtClean="0"/>
              <a:t>, B_</a:t>
            </a:r>
            <a:r>
              <a:rPr lang="cs-CZ" dirty="0" err="1" smtClean="0"/>
              <a:t>střice</a:t>
            </a:r>
            <a:r>
              <a:rPr lang="cs-CZ" dirty="0" smtClean="0"/>
              <a:t>, </a:t>
            </a:r>
            <a:r>
              <a:rPr lang="cs-CZ" dirty="0" err="1" smtClean="0"/>
              <a:t>kdyb</a:t>
            </a:r>
            <a:r>
              <a:rPr lang="cs-CZ" dirty="0" smtClean="0"/>
              <a:t>_ch, </a:t>
            </a:r>
            <a:r>
              <a:rPr lang="cs-CZ" dirty="0" err="1" smtClean="0"/>
              <a:t>slíb</a:t>
            </a:r>
            <a:r>
              <a:rPr lang="cs-CZ" dirty="0" smtClean="0"/>
              <a:t>_l b_ch, </a:t>
            </a:r>
            <a:r>
              <a:rPr lang="cs-CZ" dirty="0" err="1" smtClean="0"/>
              <a:t>Zb</a:t>
            </a:r>
            <a:r>
              <a:rPr lang="cs-CZ" dirty="0" smtClean="0"/>
              <a:t>_</a:t>
            </a:r>
            <a:r>
              <a:rPr lang="cs-CZ" dirty="0" err="1" smtClean="0"/>
              <a:t>ňkův</a:t>
            </a:r>
            <a:r>
              <a:rPr lang="cs-CZ" dirty="0" smtClean="0"/>
              <a:t>, </a:t>
            </a:r>
            <a:r>
              <a:rPr lang="cs-CZ" dirty="0" err="1" smtClean="0"/>
              <a:t>přeb</a:t>
            </a:r>
            <a:r>
              <a:rPr lang="cs-CZ" dirty="0" smtClean="0"/>
              <a:t>_</a:t>
            </a:r>
            <a:r>
              <a:rPr lang="cs-CZ" dirty="0" err="1" smtClean="0"/>
              <a:t>vala</a:t>
            </a:r>
            <a:r>
              <a:rPr lang="cs-CZ" dirty="0" smtClean="0"/>
              <a:t>, b_t na poplach, b_lek, b_</a:t>
            </a:r>
            <a:r>
              <a:rPr lang="cs-CZ" dirty="0" err="1" smtClean="0"/>
              <a:t>kovec</a:t>
            </a:r>
            <a:r>
              <a:rPr lang="cs-CZ" dirty="0" smtClean="0"/>
              <a:t>, </a:t>
            </a:r>
            <a:r>
              <a:rPr lang="cs-CZ" dirty="0" err="1" smtClean="0"/>
              <a:t>automob</a:t>
            </a:r>
            <a:r>
              <a:rPr lang="cs-CZ" dirty="0" smtClean="0"/>
              <a:t>_l, b_</a:t>
            </a:r>
            <a:r>
              <a:rPr lang="cs-CZ" dirty="0" err="1" smtClean="0"/>
              <a:t>tost</a:t>
            </a:r>
            <a:r>
              <a:rPr lang="cs-CZ" dirty="0" smtClean="0"/>
              <a:t>, dob_t baterie, </a:t>
            </a:r>
            <a:r>
              <a:rPr lang="cs-CZ" dirty="0" err="1" smtClean="0"/>
              <a:t>sb</a:t>
            </a:r>
            <a:r>
              <a:rPr lang="cs-CZ" dirty="0" smtClean="0"/>
              <a:t>_</a:t>
            </a:r>
            <a:r>
              <a:rPr lang="cs-CZ" dirty="0" err="1" smtClean="0"/>
              <a:t>rka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 y, ý, i, í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Obyvatelé, starobylý, babyka, hbitý,    nadbytek, bílá barva, dřevěné bidlo, nabil pušku, zabydlit se, bída, hřebíky, obyčej, Bystřice, kdybych, slíbil bych, Zbyňkův, přebývala, bít na poplach, bílek, býkovec, automobil, bytost, dobít baterie, sbírka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Připrav si kartičky i, 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cs-CZ" sz="4000" dirty="0" smtClean="0"/>
              <a:t>	B-linkový čaj, zlob-l, b-č, dob-</a:t>
            </a:r>
            <a:r>
              <a:rPr lang="cs-CZ" sz="4000" dirty="0" err="1" smtClean="0"/>
              <a:t>vá</a:t>
            </a:r>
            <a:r>
              <a:rPr lang="cs-CZ" sz="4000" dirty="0" smtClean="0"/>
              <a:t> uhlí, hřeb-k</a:t>
            </a:r>
            <a:endParaRPr lang="cs-CZ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540000"/>
            <a:ext cx="8229600" cy="5649491"/>
          </a:xfrm>
        </p:spPr>
        <p:txBody>
          <a:bodyPr anchor="ctr"/>
          <a:lstStyle/>
          <a:p>
            <a:pPr algn="ctr">
              <a:buNone/>
            </a:pPr>
            <a:r>
              <a:rPr lang="cs-CZ" sz="9600" dirty="0" smtClean="0"/>
              <a:t>y  i  </a:t>
            </a:r>
            <a:r>
              <a:rPr lang="cs-CZ" sz="9600" dirty="0" err="1" smtClean="0"/>
              <a:t>i</a:t>
            </a:r>
            <a:r>
              <a:rPr lang="cs-CZ" sz="9600" dirty="0" smtClean="0"/>
              <a:t>  y  i </a:t>
            </a:r>
            <a:endParaRPr lang="cs-CZ" sz="9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540000"/>
            <a:ext cx="8229600" cy="5648400"/>
          </a:xfrm>
        </p:spPr>
        <p:txBody>
          <a:bodyPr anchor="ctr"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4000" dirty="0" smtClean="0"/>
              <a:t>b-dlela, útulný b-t, myslivec </a:t>
            </a:r>
            <a:r>
              <a:rPr lang="cs-CZ" sz="4000" dirty="0" err="1" smtClean="0"/>
              <a:t>nab</a:t>
            </a:r>
            <a:r>
              <a:rPr lang="cs-CZ" sz="4000" dirty="0" smtClean="0"/>
              <a:t>-l pušku, </a:t>
            </a:r>
            <a:r>
              <a:rPr lang="cs-CZ" sz="4000" dirty="0" err="1" smtClean="0"/>
              <a:t>oblíb</a:t>
            </a:r>
            <a:r>
              <a:rPr lang="cs-CZ" sz="4000" dirty="0" smtClean="0"/>
              <a:t>-l si, B-voj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40000" y="539999"/>
            <a:ext cx="8229600" cy="5648400"/>
          </a:xfrm>
        </p:spPr>
        <p:txBody>
          <a:bodyPr anchor="ctr"/>
          <a:lstStyle/>
          <a:p>
            <a:pPr marL="342900" lvl="7" indent="-342900" algn="ctr">
              <a:buNone/>
            </a:pPr>
            <a:r>
              <a:rPr lang="cs-CZ" sz="9600" dirty="0" smtClean="0"/>
              <a:t>y  </a:t>
            </a:r>
            <a:r>
              <a:rPr lang="cs-CZ" sz="9600" dirty="0" err="1" smtClean="0"/>
              <a:t>y</a:t>
            </a:r>
            <a:r>
              <a:rPr lang="cs-CZ" sz="9600" dirty="0" smtClean="0"/>
              <a:t>  i  </a:t>
            </a:r>
            <a:r>
              <a:rPr lang="cs-CZ" sz="9600" dirty="0" err="1" smtClean="0"/>
              <a:t>i</a:t>
            </a:r>
            <a:r>
              <a:rPr lang="cs-CZ" sz="9600" dirty="0" smtClean="0"/>
              <a:t>  </a:t>
            </a:r>
            <a:r>
              <a:rPr lang="cs-CZ" sz="9600" dirty="0" err="1" smtClean="0"/>
              <a:t>i</a:t>
            </a:r>
            <a:endParaRPr lang="cs-CZ" sz="9600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212</Words>
  <Application>Microsoft Office PowerPoint</Application>
  <PresentationFormat>Předvádění na obrazovce (4:3)</PresentationFormat>
  <Paragraphs>40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Vyjmenovaná slova po B</vt:lpstr>
      <vt:lpstr>Zjisti, které vyjmenované slovo chybí</vt:lpstr>
      <vt:lpstr>Doplň  y, ý, i, í</vt:lpstr>
      <vt:lpstr>Správné řešení</vt:lpstr>
      <vt:lpstr>Připrav si kartičky i, y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beranova</dc:creator>
  <cp:lastModifiedBy>beranova</cp:lastModifiedBy>
  <cp:revision>38</cp:revision>
  <dcterms:created xsi:type="dcterms:W3CDTF">2012-11-04T17:15:53Z</dcterms:created>
  <dcterms:modified xsi:type="dcterms:W3CDTF">2013-01-15T18:41:27Z</dcterms:modified>
</cp:coreProperties>
</file>