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1" r:id="rId4"/>
    <p:sldId id="262" r:id="rId5"/>
    <p:sldId id="263" r:id="rId6"/>
    <p:sldId id="264" r:id="rId7"/>
    <p:sldId id="256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BB3A-6B26-4EFB-A1CE-127F7EAB2803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7C4BA-3578-4093-86D3-40CE0FDE63B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</a:t>
            </a:r>
            <a:r>
              <a:rPr lang="cs-CZ" dirty="0" smtClean="0"/>
              <a:t> Zmrtvýchvstání</a:t>
            </a:r>
            <a:r>
              <a:rPr lang="cs-CZ" baseline="0" dirty="0" smtClean="0"/>
              <a:t> Krista, </a:t>
            </a:r>
            <a:r>
              <a:rPr lang="cs-CZ" baseline="0" dirty="0" err="1" smtClean="0"/>
              <a:t>Opatovický</a:t>
            </a:r>
            <a:r>
              <a:rPr lang="cs-CZ" baseline="0" dirty="0" smtClean="0"/>
              <a:t> misál; cisterciácký klášter Vyšší Brod; </a:t>
            </a:r>
            <a:r>
              <a:rPr lang="cs-CZ" b="1" baseline="0" dirty="0" smtClean="0"/>
              <a:t>S</a:t>
            </a:r>
            <a:r>
              <a:rPr lang="cs-CZ" baseline="0" dirty="0" smtClean="0"/>
              <a:t> přemyslovské Čechy;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7C4BA-3578-4093-86D3-40CE0FDE63B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Čsp</a:t>
            </a:r>
            <a:r>
              <a:rPr lang="cs-CZ" dirty="0" smtClean="0"/>
              <a:t>. Český lid;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7C4BA-3578-4093-86D3-40CE0FDE63B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7154-D8A2-4A37-8E9C-CC957EBE41F7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A5982-EA4B-44DD-AAF0-0F2AC8531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b.se/bilder/Codex/BigTopRight/45v.jpg" TargetMode="External"/><Relationship Id="rId3" Type="http://schemas.openxmlformats.org/officeDocument/2006/relationships/hyperlink" Target="http://www.klaster.vyssibrod.cz/cesky/iniciala%20%20benedikt.gif" TargetMode="External"/><Relationship Id="rId7" Type="http://schemas.openxmlformats.org/officeDocument/2006/relationships/hyperlink" Target="http://www.ateismus.com/his/obr/11.jpg" TargetMode="External"/><Relationship Id="rId2" Type="http://schemas.openxmlformats.org/officeDocument/2006/relationships/hyperlink" Target="http://www.olmuart.cz/rsimages/03%20Inici%C3%A1la%20se%20Zmrtv%C3%BDchvst%C3%A1n%C3%ADm%20Krist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0/08/Mainz_psalter_detail.jpg/220px-Mainz_psalter_detail.jpg" TargetMode="External"/><Relationship Id="rId5" Type="http://schemas.openxmlformats.org/officeDocument/2006/relationships/hyperlink" Target="http://tyfoza.no-ip.com/ceskylid/html/knihy/ceskylid30/kvalitni/0127-0253-3.jpg" TargetMode="External"/><Relationship Id="rId10" Type="http://schemas.openxmlformats.org/officeDocument/2006/relationships/hyperlink" Target="http://krata.bubakov.net/krasopis/images/inic.gif" TargetMode="External"/><Relationship Id="rId4" Type="http://schemas.openxmlformats.org/officeDocument/2006/relationships/hyperlink" Target="http://ff.ujep.cz/velimsky/cs_1_1/05CS/05cs044G.jpg" TargetMode="External"/><Relationship Id="rId9" Type="http://schemas.openxmlformats.org/officeDocument/2006/relationships/hyperlink" Target="http://glosy.info/img/iniciala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85720" y="2000240"/>
            <a:ext cx="8572560" cy="464347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Název šablony: Inovace a zkvalitnění výuky prostřednictvím ICT ve výtvarné výchově </a:t>
            </a:r>
          </a:p>
          <a:p>
            <a:pPr>
              <a:buNone/>
              <a:defRPr/>
            </a:pPr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32/Vv07/6.6.2013, K. </a:t>
            </a:r>
            <a:r>
              <a:rPr lang="cs-CZ" sz="1900" dirty="0" err="1" smtClean="0">
                <a:latin typeface="Times New Roman" pitchFamily="18" charset="0"/>
                <a:cs typeface="Times New Roman" pitchFamily="18" charset="0"/>
              </a:rPr>
              <a:t>Týleová</a:t>
            </a:r>
            <a:endParaRPr lang="cs-CZ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cs-CZ" sz="2600" b="1" dirty="0" smtClean="0">
                <a:latin typeface="Times New Roman" pitchFamily="18" charset="0"/>
                <a:cs typeface="Times New Roman" pitchFamily="18" charset="0"/>
              </a:rPr>
              <a:t>Vzdělávací oblast: Umění a kultura</a:t>
            </a:r>
          </a:p>
          <a:p>
            <a:pPr>
              <a:buNone/>
              <a:defRPr/>
            </a:pPr>
            <a:r>
              <a:rPr lang="cs-CZ" sz="2300" u="sng" dirty="0" smtClean="0">
                <a:latin typeface="Times New Roman" pitchFamily="18" charset="0"/>
                <a:cs typeface="Times New Roman" pitchFamily="18" charset="0"/>
              </a:rPr>
              <a:t>Název výukového mate</a:t>
            </a:r>
            <a:r>
              <a:rPr lang="cs-CZ" sz="2400" u="sng" dirty="0" smtClean="0">
                <a:latin typeface="Times New Roman" pitchFamily="18" charset="0"/>
                <a:cs typeface="Times New Roman" pitchFamily="18" charset="0"/>
              </a:rPr>
              <a:t>riálu: Iniciály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Autor: PaedDr. Karolína </a:t>
            </a:r>
            <a:r>
              <a:rPr lang="cs-CZ" sz="1700" dirty="0" err="1" smtClean="0">
                <a:latin typeface="Times New Roman" pitchFamily="18" charset="0"/>
                <a:cs typeface="Times New Roman" pitchFamily="18" charset="0"/>
              </a:rPr>
              <a:t>Týleová</a:t>
            </a:r>
            <a:endParaRPr lang="cs-CZ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Předmět:    Výtvarná výchova                                        Třída: VII.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err="1" smtClean="0">
                <a:latin typeface="Times New Roman" pitchFamily="18" charset="0"/>
                <a:cs typeface="Times New Roman" pitchFamily="18" charset="0"/>
              </a:rPr>
              <a:t>Tématický</a:t>
            </a: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 okruh: Dějiny a teorie výtvarného umění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Téma: Umění středověku - iniciály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Druh výukového materiálu: prezentace	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Použití ICT: interaktivní tabule, </a:t>
            </a:r>
            <a:r>
              <a:rPr lang="cs-CZ" sz="1700" dirty="0" err="1" smtClean="0">
                <a:latin typeface="Times New Roman" pitchFamily="18" charset="0"/>
                <a:cs typeface="Times New Roman" pitchFamily="18" charset="0"/>
              </a:rPr>
              <a:t>interaktivita</a:t>
            </a:r>
            <a:endParaRPr lang="cs-CZ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Didaktické, metodické poznámky (popis použití výukového materiálu ve výuce)</a:t>
            </a:r>
            <a:r>
              <a:rPr lang="cs-CZ" sz="17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výklad -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malířství</a:t>
            </a:r>
            <a:r>
              <a:rPr lang="cs-CZ" sz="1800" smtClean="0">
                <a:latin typeface="Times New Roman" pitchFamily="18" charset="0"/>
                <a:cs typeface="Times New Roman" pitchFamily="18" charset="0"/>
              </a:rPr>
              <a:t>, ilustrace;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obrazový materiál, výrazné mezipředmětové vztahy (dějepis, literatura), porovnávání, kontakt se současností, motivace k vlastní tvorbě;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Šamšula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P., Adamec, J. 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Průvodce výtvarným uměním II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Praha: Práce, 1995. ISBN 80-208-0359-9</a:t>
            </a:r>
            <a:endParaRPr lang="cs-CZ" sz="17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8"/>
          <p:cNvGrpSpPr>
            <a:grpSpLocks/>
          </p:cNvGrpSpPr>
          <p:nvPr/>
        </p:nvGrpSpPr>
        <p:grpSpPr bwMode="auto">
          <a:xfrm>
            <a:off x="714348" y="428604"/>
            <a:ext cx="7643866" cy="1357322"/>
            <a:chOff x="539552" y="620688"/>
            <a:chExt cx="4734957" cy="936104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Obrázek 7" descr="C:\Users\Marsalkova\Pictures\LOGO\LOGO.jpg"/>
            <p:cNvPicPr>
              <a:picLocks noChangeAspect="1" noChangeArrowheads="1"/>
            </p:cNvPicPr>
            <p:nvPr/>
          </p:nvPicPr>
          <p:blipFill>
            <a:blip r:embed="rId3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UMĚNÍ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cs-CZ" dirty="0" smtClean="0"/>
              <a:t>Umělecký sloh románský a gotický</a:t>
            </a:r>
          </a:p>
          <a:p>
            <a:r>
              <a:rPr lang="cs-CZ" dirty="0" smtClean="0"/>
              <a:t>Architektura</a:t>
            </a:r>
          </a:p>
          <a:p>
            <a:r>
              <a:rPr lang="cs-CZ" dirty="0" smtClean="0"/>
              <a:t>Sochařství</a:t>
            </a:r>
          </a:p>
          <a:p>
            <a:r>
              <a:rPr lang="cs-CZ" dirty="0" smtClean="0"/>
              <a:t>Malířství </a:t>
            </a:r>
          </a:p>
          <a:p>
            <a:pPr lvl="1"/>
            <a:r>
              <a:rPr lang="cs-CZ" dirty="0" smtClean="0"/>
              <a:t>Nástěnné malby</a:t>
            </a:r>
          </a:p>
          <a:p>
            <a:pPr lvl="1"/>
            <a:r>
              <a:rPr lang="cs-CZ" dirty="0" smtClean="0"/>
              <a:t>Deskové malby</a:t>
            </a:r>
          </a:p>
          <a:p>
            <a:pPr lvl="1"/>
            <a:r>
              <a:rPr lang="cs-CZ" dirty="0" smtClean="0"/>
              <a:t>Knižní malby</a:t>
            </a:r>
          </a:p>
          <a:p>
            <a:pPr lvl="1"/>
            <a:r>
              <a:rPr lang="cs-CZ" dirty="0" smtClean="0"/>
              <a:t>Vitráže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KNIŽNÍ MALBA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Původ v Egyptě na papyrech</a:t>
            </a:r>
          </a:p>
          <a:p>
            <a:r>
              <a:rPr lang="cs-CZ" sz="2800" dirty="0" smtClean="0"/>
              <a:t>Největší rozvoj ve středověku před knihtiskem (1450)</a:t>
            </a:r>
          </a:p>
          <a:p>
            <a:r>
              <a:rPr lang="cs-CZ" sz="2800" dirty="0" smtClean="0"/>
              <a:t>Kresby a malby</a:t>
            </a:r>
          </a:p>
          <a:p>
            <a:r>
              <a:rPr lang="cs-CZ" sz="2800" dirty="0" smtClean="0"/>
              <a:t>Celostránkové ilustrace nebo menší obrázky v textu</a:t>
            </a:r>
          </a:p>
          <a:p>
            <a:pPr>
              <a:buNone/>
            </a:pPr>
            <a:r>
              <a:rPr lang="cs-CZ" sz="2800" dirty="0" smtClean="0"/>
              <a:t>	*iniciála - počáteční písmeno textu </a:t>
            </a:r>
          </a:p>
          <a:p>
            <a:pPr>
              <a:buNone/>
            </a:pPr>
            <a:r>
              <a:rPr lang="cs-CZ" sz="2800" dirty="0" smtClean="0"/>
              <a:t>	*drolerie - figurální kompozice na okraji stránky</a:t>
            </a:r>
          </a:p>
          <a:p>
            <a:pPr>
              <a:buNone/>
            </a:pPr>
            <a:r>
              <a:rPr lang="cs-CZ" sz="2800" dirty="0" smtClean="0"/>
              <a:t>	*bordura - orámování celé stránky ornamentem</a:t>
            </a:r>
          </a:p>
          <a:p>
            <a:pPr>
              <a:buNone/>
            </a:pPr>
            <a:r>
              <a:rPr lang="cs-CZ" sz="2800" dirty="0" smtClean="0"/>
              <a:t>		(*</a:t>
            </a:r>
            <a:r>
              <a:rPr lang="cs-CZ" sz="2000" dirty="0" smtClean="0"/>
              <a:t>ornament – drobný obrázek, pravidelně se opakující, k rozčlenění plochy; zvířecí, rostlinné, abstraktní i geometrické motivy)</a:t>
            </a:r>
          </a:p>
          <a:p>
            <a:pPr lvl="1"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INICIÁLA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500726"/>
          </a:xfrm>
        </p:spPr>
        <p:txBody>
          <a:bodyPr/>
          <a:lstStyle/>
          <a:p>
            <a:pPr algn="ctr">
              <a:buNone/>
            </a:pPr>
            <a:r>
              <a:rPr lang="cs-CZ" sz="2800" dirty="0" smtClean="0"/>
              <a:t>PRVNÍ PÍSMENO SLOVA </a:t>
            </a:r>
          </a:p>
          <a:p>
            <a:r>
              <a:rPr lang="cs-CZ" sz="2800" dirty="0" smtClean="0"/>
              <a:t>- celého textu, kapitoly, stránky, odstavce nebo věty</a:t>
            </a:r>
          </a:p>
          <a:p>
            <a:r>
              <a:rPr lang="cs-CZ" sz="2800" dirty="0" smtClean="0"/>
              <a:t>- výrazně odlišené od textu velikostí, barvou, tvarem, provedením</a:t>
            </a:r>
          </a:p>
          <a:p>
            <a:r>
              <a:rPr lang="cs-CZ" sz="2800" dirty="0" smtClean="0"/>
              <a:t>- kreslené perem i malované</a:t>
            </a:r>
          </a:p>
          <a:p>
            <a:pPr>
              <a:buNone/>
            </a:pPr>
            <a:r>
              <a:rPr lang="cs-CZ" sz="2800" i="1" dirty="0" smtClean="0"/>
              <a:t>iluminace </a:t>
            </a:r>
            <a:r>
              <a:rPr lang="cs-CZ" sz="2800" dirty="0" smtClean="0"/>
              <a:t>barevný obraz v rukopisu, rozvoj ve středověku, v Bibli a v církevních knihách, od 13. století i světské knihy (kroniky, legendy, rytířská epika, cestopisy)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0001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INICIÁLA – FIGURÁLNÍ MOTIV</a:t>
            </a:r>
            <a:endParaRPr lang="cs-CZ" sz="4000" dirty="0"/>
          </a:p>
        </p:txBody>
      </p:sp>
      <p:pic>
        <p:nvPicPr>
          <p:cNvPr id="4" name="Zástupný symbol pro obsah 3" descr="eu iniciály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928802"/>
            <a:ext cx="2590800" cy="3048000"/>
          </a:xfrm>
        </p:spPr>
      </p:pic>
      <p:pic>
        <p:nvPicPr>
          <p:cNvPr id="5" name="Obrázek 4" descr="eu iniciály 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2000240"/>
            <a:ext cx="2376492" cy="2885740"/>
          </a:xfrm>
          <a:prstGeom prst="rect">
            <a:avLst/>
          </a:prstGeom>
        </p:spPr>
      </p:pic>
      <p:pic>
        <p:nvPicPr>
          <p:cNvPr id="6" name="Obrázek 5" descr="eu iniciály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2000240"/>
            <a:ext cx="1886244" cy="25838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INICIÁLA – ROSTLINNÝ A ZVÍŘECÍ MOTIV</a:t>
            </a:r>
            <a:endParaRPr lang="cs-CZ" dirty="0"/>
          </a:p>
        </p:txBody>
      </p:sp>
      <p:pic>
        <p:nvPicPr>
          <p:cNvPr id="4" name="Zástupný symbol pro obsah 3" descr="eu iniciály 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7554" y="2357430"/>
            <a:ext cx="2239900" cy="2406780"/>
          </a:xfrm>
        </p:spPr>
      </p:pic>
      <p:pic>
        <p:nvPicPr>
          <p:cNvPr id="5" name="Obrázek 4" descr="eu iniciály 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143116"/>
            <a:ext cx="2611446" cy="2421523"/>
          </a:xfrm>
          <a:prstGeom prst="rect">
            <a:avLst/>
          </a:prstGeom>
        </p:spPr>
      </p:pic>
      <p:pic>
        <p:nvPicPr>
          <p:cNvPr id="6" name="Obrázek 5" descr="eu iniciály 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2071678"/>
            <a:ext cx="2819841" cy="40436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INICIÁLA – ORNAMENTÁLNÍ MOTIV</a:t>
            </a:r>
            <a:endParaRPr lang="cs-CZ" dirty="0"/>
          </a:p>
        </p:txBody>
      </p:sp>
      <p:pic>
        <p:nvPicPr>
          <p:cNvPr id="6" name="Zástupný symbol pro obsah 5" descr="eu iniciály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2379740" cy="3421474"/>
          </a:xfrm>
        </p:spPr>
      </p:pic>
      <p:pic>
        <p:nvPicPr>
          <p:cNvPr id="7" name="Obrázek 6" descr="eu iniciály 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071678"/>
            <a:ext cx="3407413" cy="3143272"/>
          </a:xfrm>
          <a:prstGeom prst="rect">
            <a:avLst/>
          </a:prstGeom>
        </p:spPr>
      </p:pic>
      <p:pic>
        <p:nvPicPr>
          <p:cNvPr id="8" name="Obrázek 7" descr="eu iniciály 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1928802"/>
            <a:ext cx="1905000" cy="2219325"/>
          </a:xfrm>
          <a:prstGeom prst="rect">
            <a:avLst/>
          </a:prstGeom>
        </p:spPr>
      </p:pic>
      <p:pic>
        <p:nvPicPr>
          <p:cNvPr id="9" name="Obrázek 8" descr="eu iniciály 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0" y="4357694"/>
            <a:ext cx="1905000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AUTOR NEUVEDEN. </a:t>
            </a:r>
            <a:r>
              <a:rPr lang="cs-CZ" i="1" dirty="0" smtClean="0"/>
              <a:t>www.</a:t>
            </a:r>
            <a:r>
              <a:rPr lang="cs-CZ" i="1" dirty="0" err="1" smtClean="0"/>
              <a:t>olmuart.cz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olmuart.cz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rsimages</a:t>
            </a:r>
            <a:r>
              <a:rPr lang="cs-CZ" u="sng" dirty="0" smtClean="0">
                <a:hlinkClick r:id="rId2"/>
              </a:rPr>
              <a:t>/03%20Inici%C3%A1la%20se%20Zmrtv%C3%</a:t>
            </a:r>
            <a:r>
              <a:rPr lang="cs-CZ" u="sng" dirty="0" err="1" smtClean="0">
                <a:hlinkClick r:id="rId2"/>
              </a:rPr>
              <a:t>BDchvst</a:t>
            </a:r>
            <a:r>
              <a:rPr lang="cs-CZ" u="sng" dirty="0" smtClean="0">
                <a:hlinkClick r:id="rId2"/>
              </a:rPr>
              <a:t>%C3%A1n%C3%</a:t>
            </a:r>
            <a:r>
              <a:rPr lang="cs-CZ" u="sng" dirty="0" err="1" smtClean="0">
                <a:hlinkClick r:id="rId2"/>
              </a:rPr>
              <a:t>ADm</a:t>
            </a:r>
            <a:r>
              <a:rPr lang="cs-CZ" u="sng" dirty="0" smtClean="0">
                <a:hlinkClick r:id="rId2"/>
              </a:rPr>
              <a:t>%20Krista.jpg</a:t>
            </a:r>
            <a:endParaRPr lang="cs-CZ" dirty="0" smtClean="0"/>
          </a:p>
          <a:p>
            <a:r>
              <a:rPr lang="cs-CZ" dirty="0" smtClean="0"/>
              <a:t>AUTOR NEUVEDEN. </a:t>
            </a:r>
            <a:r>
              <a:rPr lang="cs-CZ" i="1" dirty="0" err="1" smtClean="0"/>
              <a:t>klaster.vyssibrod.cz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klaster.vyssibrod.cz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cesky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iniciala</a:t>
            </a:r>
            <a:r>
              <a:rPr lang="cs-CZ" u="sng" dirty="0" smtClean="0">
                <a:hlinkClick r:id="rId3"/>
              </a:rPr>
              <a:t>%20%20benedikt.gif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err="1" smtClean="0"/>
              <a:t>ff.ujep.cz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4"/>
              </a:rPr>
              <a:t>http://ff.ujep.cz/velimsky/cs_1_1/05CS/05cs044G.jpg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err="1" smtClean="0"/>
              <a:t>tyfoza.no</a:t>
            </a:r>
            <a:r>
              <a:rPr lang="cs-CZ" i="1" dirty="0" smtClean="0"/>
              <a:t>-</a:t>
            </a:r>
            <a:r>
              <a:rPr lang="cs-CZ" i="1" dirty="0" err="1" smtClean="0"/>
              <a:t>ip.com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5"/>
              </a:rPr>
              <a:t>http://tyfoza.no-ip.com/ceskylid/html/knihy/ceskylid30/kvalitni/0127-0253-3.jpg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err="1" smtClean="0"/>
              <a:t>wikimedia.org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6"/>
              </a:rPr>
              <a:t>http://upload.wikimedia.org/wikipedia/commons/thumb/0/08/Mainz_psalter_detail.jpg/220px-Mainz_psalter_detail.jpg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smtClean="0"/>
              <a:t>ateismus.</a:t>
            </a:r>
            <a:r>
              <a:rPr lang="cs-CZ" i="1" dirty="0" err="1" smtClean="0"/>
              <a:t>com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7"/>
              </a:rPr>
              <a:t>http://www.ateismus.</a:t>
            </a:r>
            <a:r>
              <a:rPr lang="cs-CZ" u="sng" dirty="0" err="1" smtClean="0">
                <a:hlinkClick r:id="rId7"/>
              </a:rPr>
              <a:t>com</a:t>
            </a:r>
            <a:r>
              <a:rPr lang="cs-CZ" u="sng" dirty="0" smtClean="0">
                <a:hlinkClick r:id="rId7"/>
              </a:rPr>
              <a:t>/his/obr/11.jpg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err="1" smtClean="0"/>
              <a:t>kb.se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8"/>
              </a:rPr>
              <a:t>http://www.</a:t>
            </a:r>
            <a:r>
              <a:rPr lang="cs-CZ" u="sng" dirty="0" err="1" smtClean="0">
                <a:hlinkClick r:id="rId8"/>
              </a:rPr>
              <a:t>kb.se</a:t>
            </a:r>
            <a:r>
              <a:rPr lang="cs-CZ" u="sng" dirty="0" smtClean="0">
                <a:hlinkClick r:id="rId8"/>
              </a:rPr>
              <a:t>/</a:t>
            </a:r>
            <a:r>
              <a:rPr lang="cs-CZ" u="sng" dirty="0" err="1" smtClean="0">
                <a:hlinkClick r:id="rId8"/>
              </a:rPr>
              <a:t>bilder</a:t>
            </a:r>
            <a:r>
              <a:rPr lang="cs-CZ" u="sng" dirty="0" smtClean="0">
                <a:hlinkClick r:id="rId8"/>
              </a:rPr>
              <a:t>/</a:t>
            </a:r>
            <a:r>
              <a:rPr lang="cs-CZ" u="sng" dirty="0" err="1" smtClean="0">
                <a:hlinkClick r:id="rId8"/>
              </a:rPr>
              <a:t>Codex</a:t>
            </a:r>
            <a:r>
              <a:rPr lang="cs-CZ" u="sng" dirty="0" smtClean="0">
                <a:hlinkClick r:id="rId8"/>
              </a:rPr>
              <a:t>/</a:t>
            </a:r>
            <a:r>
              <a:rPr lang="cs-CZ" u="sng" dirty="0" err="1" smtClean="0">
                <a:hlinkClick r:id="rId8"/>
              </a:rPr>
              <a:t>BigTopRight</a:t>
            </a:r>
            <a:r>
              <a:rPr lang="cs-CZ" u="sng" dirty="0" smtClean="0">
                <a:hlinkClick r:id="rId8"/>
              </a:rPr>
              <a:t>/45v.jpg</a:t>
            </a:r>
            <a:r>
              <a:rPr lang="cs-CZ" dirty="0" smtClean="0"/>
              <a:t> </a:t>
            </a:r>
          </a:p>
          <a:p>
            <a:r>
              <a:rPr lang="cs-CZ" dirty="0" smtClean="0"/>
              <a:t>AUTOR NEUVEDEN. </a:t>
            </a:r>
            <a:r>
              <a:rPr lang="cs-CZ" i="1" dirty="0" smtClean="0"/>
              <a:t>glosy.</a:t>
            </a:r>
            <a:r>
              <a:rPr lang="cs-CZ" i="1" dirty="0" err="1" smtClean="0"/>
              <a:t>info</a:t>
            </a:r>
            <a:r>
              <a:rPr lang="cs-CZ" dirty="0" smtClean="0"/>
              <a:t> [online]. [cit. 6.6.2013]. Dostupný na WWW: </a:t>
            </a:r>
            <a:r>
              <a:rPr lang="cs-CZ" u="sng" dirty="0" smtClean="0">
                <a:hlinkClick r:id="rId9"/>
              </a:rPr>
              <a:t>http://glosy.</a:t>
            </a:r>
            <a:r>
              <a:rPr lang="cs-CZ" u="sng" dirty="0" err="1" smtClean="0">
                <a:hlinkClick r:id="rId9"/>
              </a:rPr>
              <a:t>info</a:t>
            </a:r>
            <a:r>
              <a:rPr lang="cs-CZ" u="sng" dirty="0" smtClean="0">
                <a:hlinkClick r:id="rId9"/>
              </a:rPr>
              <a:t>/</a:t>
            </a:r>
            <a:r>
              <a:rPr lang="cs-CZ" u="sng" dirty="0" err="1" smtClean="0">
                <a:hlinkClick r:id="rId9"/>
              </a:rPr>
              <a:t>img</a:t>
            </a:r>
            <a:r>
              <a:rPr lang="cs-CZ" u="sng" dirty="0" smtClean="0">
                <a:hlinkClick r:id="rId9"/>
              </a:rPr>
              <a:t>/</a:t>
            </a:r>
            <a:r>
              <a:rPr lang="cs-CZ" u="sng" dirty="0" err="1" smtClean="0">
                <a:hlinkClick r:id="rId9"/>
              </a:rPr>
              <a:t>iniciala.gif</a:t>
            </a:r>
            <a:endParaRPr lang="cs-CZ" u="sng" dirty="0" smtClean="0"/>
          </a:p>
          <a:p>
            <a:pPr>
              <a:buNone/>
            </a:pPr>
            <a:r>
              <a:rPr lang="cs-CZ" dirty="0" smtClean="0"/>
              <a:t>	AUTOR NEUVEDEN. </a:t>
            </a:r>
            <a:r>
              <a:rPr lang="cs-CZ" i="1" dirty="0" err="1" smtClean="0"/>
              <a:t>krata.bubakov.net</a:t>
            </a:r>
            <a:r>
              <a:rPr lang="cs-CZ" dirty="0" smtClean="0"/>
              <a:t> [online]. [cit. 6.6.2013]. Dostupný na WWW: </a:t>
            </a:r>
            <a:r>
              <a:rPr lang="cs-CZ" dirty="0" smtClean="0">
                <a:hlinkClick r:id="rId10"/>
              </a:rPr>
              <a:t>http://krata.bubakov.net/krasopis/images/inic.gif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AUTOR NEUVEDEN. </a:t>
            </a:r>
            <a:r>
              <a:rPr lang="cs-CZ" i="1" dirty="0" err="1" smtClean="0"/>
              <a:t>krata.bubakov.net</a:t>
            </a:r>
            <a:r>
              <a:rPr lang="cs-CZ" dirty="0" smtClean="0"/>
              <a:t> [online]. [cit. 6.6.2013]. Dostupný na WWW: http://krata.bubakov.net/krasopis/images/inic1.gif 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362</Words>
  <Application>Microsoft Office PowerPoint</Application>
  <PresentationFormat>Předvádění na obrazovce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UMĚNÍ STŘEDOVĚKU</vt:lpstr>
      <vt:lpstr>KNIŽNÍ MALBA</vt:lpstr>
      <vt:lpstr>INICIÁLA</vt:lpstr>
      <vt:lpstr>INICIÁLA – FIGURÁLNÍ MOTIV</vt:lpstr>
      <vt:lpstr>INICIÁLA – ROSTLINNÝ A ZVÍŘECÍ MOTIV</vt:lpstr>
      <vt:lpstr>INICIÁLA – ORNAMENTÁLNÍ MOTIV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Tyleova</dc:creator>
  <cp:lastModifiedBy>Tyleova</cp:lastModifiedBy>
  <cp:revision>39</cp:revision>
  <dcterms:created xsi:type="dcterms:W3CDTF">2013-06-05T16:06:09Z</dcterms:created>
  <dcterms:modified xsi:type="dcterms:W3CDTF">2013-06-11T19:24:34Z</dcterms:modified>
</cp:coreProperties>
</file>