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9" r:id="rId5"/>
    <p:sldId id="265" r:id="rId6"/>
    <p:sldId id="263" r:id="rId7"/>
    <p:sldId id="264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DB1C58-D9D2-4BA5-8B63-3AD700EAC3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BCCC96-FCC3-40FA-8454-2C3E9D795C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176464"/>
          </a:xfrm>
        </p:spPr>
        <p:txBody>
          <a:bodyPr>
            <a:normAutofit fontScale="70000" lnSpcReduction="20000"/>
          </a:bodyPr>
          <a:lstStyle/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Název šablony: Inovace a zkvalitnění výuky prostřednictvím ICT 32/ČJ14/21. 3. 2013, Beranová</a:t>
            </a:r>
            <a:endParaRPr lang="cs-CZ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                             </a:t>
            </a:r>
            <a:endParaRPr lang="cs-CZ" dirty="0" smtClean="0">
              <a:solidFill>
                <a:schemeClr val="tx1"/>
              </a:solidFill>
            </a:endParaRPr>
          </a:p>
          <a:p>
            <a:pPr eaLnBrk="0" hangingPunct="0"/>
            <a:r>
              <a:rPr lang="cs-CZ" sz="3600" b="1" dirty="0" smtClean="0">
                <a:solidFill>
                  <a:schemeClr val="tx1"/>
                </a:solidFill>
                <a:latin typeface="Arial Black" pitchFamily="34" charset="0"/>
              </a:rPr>
              <a:t>Vzdělávací oblast: Český jazyk a literatura</a:t>
            </a:r>
          </a:p>
          <a:p>
            <a:pPr eaLnBrk="0" hangingPunct="0"/>
            <a:endParaRPr lang="cs-CZ" sz="3600" b="1" u="sng" dirty="0" smtClean="0">
              <a:solidFill>
                <a:schemeClr val="tx1"/>
              </a:solidFill>
            </a:endParaRPr>
          </a:p>
          <a:p>
            <a:pPr algn="l" eaLnBrk="0" hangingPunct="0"/>
            <a:r>
              <a:rPr lang="cs-CZ" u="sng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Název výukového materiálu: </a:t>
            </a:r>
            <a:r>
              <a:rPr lang="cs-CZ" u="sng" dirty="0" smtClean="0">
                <a:solidFill>
                  <a:schemeClr val="tx1"/>
                </a:solidFill>
                <a:cs typeface="Times New Roman" pitchFamily="18" charset="0"/>
              </a:rPr>
              <a:t>Skloňování podstatných jmen rodu mužského, vzor předseda a soudce</a:t>
            </a:r>
            <a:endParaRPr lang="cs-CZ" dirty="0" smtClean="0">
              <a:solidFill>
                <a:schemeClr val="tx1"/>
              </a:solidFill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Autor: Mgr. Hana Beranová </a:t>
            </a:r>
            <a:endParaRPr lang="cs-CZ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Předmět: Český jazyk                                  </a:t>
            </a: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Třída: IV</a:t>
            </a: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Tematický okruh: Podstatná jména</a:t>
            </a:r>
            <a:endParaRPr lang="cs-CZ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Téma:Skloňování podstatných jmen rodu mužského, vzor předseda a soudce</a:t>
            </a:r>
            <a:endParaRPr lang="cs-CZ" dirty="0" smtClean="0">
              <a:solidFill>
                <a:schemeClr val="tx1"/>
              </a:solidFill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Druh výukového materiálu: prezentace	</a:t>
            </a:r>
            <a:endParaRPr lang="cs-CZ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Použití ICT: interaktivní tabule</a:t>
            </a:r>
            <a:r>
              <a:rPr lang="cs-CZ" dirty="0" smtClean="0">
                <a:solidFill>
                  <a:schemeClr val="tx1"/>
                </a:solidFill>
                <a:cs typeface="Times New Roman" pitchFamily="18" charset="0"/>
              </a:rPr>
              <a:t>, interaktivita</a:t>
            </a:r>
            <a:endParaRPr lang="cs-CZ" dirty="0" smtClean="0">
              <a:solidFill>
                <a:schemeClr val="tx1"/>
              </a:solidFill>
            </a:endParaRPr>
          </a:p>
          <a:p>
            <a:pPr algn="l" eaLnBrk="0" hangingPunct="0"/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Didaktické, metodické poznámky (popis použití výukového materiálu ve výuce)</a:t>
            </a:r>
            <a:r>
              <a:rPr lang="cs-CZ" b="1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: </a:t>
            </a:r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výklad a procvičení, vzory podstatných jmen rodu mužského, zařazení </a:t>
            </a:r>
            <a:r>
              <a:rPr lang="cs-CZ" dirty="0" err="1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podst</a:t>
            </a:r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. jmen k jednotlivým vzorům, psaní </a:t>
            </a:r>
            <a:r>
              <a:rPr lang="cs-CZ" dirty="0" err="1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podst</a:t>
            </a:r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. jmen v náležitém tvaru, pravopis </a:t>
            </a:r>
            <a:r>
              <a:rPr lang="cs-CZ" dirty="0" err="1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podst</a:t>
            </a:r>
            <a:r>
              <a:rPr lang="cs-CZ" dirty="0" smtClean="0">
                <a:solidFill>
                  <a:schemeClr val="tx1"/>
                </a:solidFill>
                <a:latin typeface="Cooper Black" pitchFamily="18" charset="0"/>
                <a:cs typeface="Times New Roman" pitchFamily="18" charset="0"/>
              </a:rPr>
              <a:t>. jmen rodu mužského, upozornění na 1. a 5. pád  u vzoru soudce a muž</a:t>
            </a:r>
            <a:endParaRPr lang="cs-CZ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grpSp>
        <p:nvGrpSpPr>
          <p:cNvPr id="2" name="Skupina 8"/>
          <p:cNvGrpSpPr/>
          <p:nvPr/>
        </p:nvGrpSpPr>
        <p:grpSpPr>
          <a:xfrm>
            <a:off x="1043608" y="332656"/>
            <a:ext cx="6192688" cy="1152128"/>
            <a:chOff x="539552" y="620688"/>
            <a:chExt cx="4734957" cy="93610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692696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ázek 7" descr="C:\Users\Marsalkova\Pictures\LOGO\LOGO.jpg"/>
            <p:cNvPicPr/>
            <p:nvPr/>
          </p:nvPicPr>
          <p:blipFill>
            <a:blip r:embed="rId3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eb.quick.cz/michal.pastrnek/tenist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495172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Obdélník 3"/>
          <p:cNvSpPr/>
          <p:nvPr/>
        </p:nvSpPr>
        <p:spPr>
          <a:xfrm>
            <a:off x="3995936" y="1484784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1.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4.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5.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7. p. ____________________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8024" y="4797152"/>
            <a:ext cx="19447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sz="2400" dirty="0" smtClean="0"/>
              <a:t>1. p. </a:t>
            </a:r>
            <a:r>
              <a:rPr lang="cs-CZ" sz="2400" dirty="0" smtClean="0"/>
              <a:t>tenisté</a:t>
            </a:r>
            <a:endParaRPr lang="cs-CZ" sz="2400" dirty="0" smtClean="0"/>
          </a:p>
          <a:p>
            <a:pPr marL="342900" indent="-342900"/>
            <a:r>
              <a:rPr lang="cs-CZ" sz="2400" dirty="0" smtClean="0"/>
              <a:t>4. p. tenisty</a:t>
            </a:r>
          </a:p>
          <a:p>
            <a:pPr marL="342900" indent="-342900"/>
            <a:r>
              <a:rPr lang="cs-CZ" sz="2400" dirty="0" smtClean="0"/>
              <a:t>5. p. tenisté! </a:t>
            </a:r>
          </a:p>
          <a:p>
            <a:pPr marL="342900" indent="-342900"/>
            <a:r>
              <a:rPr lang="cs-CZ" sz="2400" dirty="0" smtClean="0"/>
              <a:t>7. p. tenisty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Použité zdroje: </a:t>
            </a:r>
            <a:r>
              <a:rPr lang="cs-CZ" sz="1200" dirty="0" smtClean="0"/>
              <a:t>http://www.</a:t>
            </a:r>
            <a:r>
              <a:rPr lang="cs-CZ" sz="1200" dirty="0" err="1" smtClean="0"/>
              <a:t>google.cz</a:t>
            </a:r>
            <a:r>
              <a:rPr lang="cs-CZ" sz="1200" dirty="0" smtClean="0"/>
              <a:t>/</a:t>
            </a:r>
            <a:r>
              <a:rPr lang="cs-CZ" sz="1200" dirty="0" err="1" smtClean="0"/>
              <a:t>search</a:t>
            </a:r>
            <a:r>
              <a:rPr lang="cs-CZ" sz="1200" dirty="0" smtClean="0"/>
              <a:t>?</a:t>
            </a:r>
            <a:r>
              <a:rPr lang="cs-CZ" sz="1200" dirty="0" err="1" smtClean="0"/>
              <a:t>hl</a:t>
            </a:r>
            <a:r>
              <a:rPr lang="cs-CZ" sz="1200" dirty="0" smtClean="0"/>
              <a:t>=</a:t>
            </a:r>
            <a:r>
              <a:rPr lang="cs-CZ" sz="1200" dirty="0" err="1" smtClean="0"/>
              <a:t>cs</a:t>
            </a:r>
            <a:r>
              <a:rPr lang="cs-CZ" sz="1200" dirty="0" smtClean="0"/>
              <a:t>&amp;</a:t>
            </a:r>
            <a:r>
              <a:rPr lang="cs-CZ" sz="1200" dirty="0" err="1" smtClean="0"/>
              <a:t>site</a:t>
            </a:r>
            <a:r>
              <a:rPr lang="cs-CZ" sz="1200" dirty="0" smtClean="0"/>
              <a:t>=</a:t>
            </a:r>
            <a:r>
              <a:rPr lang="cs-CZ" sz="1200" dirty="0" err="1" smtClean="0"/>
              <a:t>imghp</a:t>
            </a:r>
            <a:r>
              <a:rPr lang="cs-CZ" sz="1200" dirty="0" smtClean="0"/>
              <a:t>&amp;</a:t>
            </a:r>
            <a:r>
              <a:rPr lang="cs-CZ" sz="1200" dirty="0" err="1" smtClean="0"/>
              <a:t>tbm</a:t>
            </a:r>
            <a:r>
              <a:rPr lang="cs-CZ" sz="1200" dirty="0" smtClean="0"/>
              <a:t>=</a:t>
            </a:r>
            <a:r>
              <a:rPr lang="cs-CZ" sz="1200" dirty="0" err="1" smtClean="0"/>
              <a:t>isch</a:t>
            </a:r>
            <a:r>
              <a:rPr lang="cs-CZ" sz="1200" dirty="0" smtClean="0"/>
              <a:t>&amp;</a:t>
            </a:r>
            <a:r>
              <a:rPr lang="cs-CZ" sz="1200" dirty="0" err="1" smtClean="0"/>
              <a:t>source</a:t>
            </a:r>
            <a:r>
              <a:rPr lang="cs-CZ" sz="1200" dirty="0" smtClean="0"/>
              <a:t>=</a:t>
            </a:r>
            <a:r>
              <a:rPr lang="cs-CZ" sz="1200" dirty="0" err="1" smtClean="0"/>
              <a:t>hp</a:t>
            </a:r>
            <a:r>
              <a:rPr lang="cs-CZ" sz="1200" dirty="0" smtClean="0"/>
              <a:t>&amp;</a:t>
            </a:r>
            <a:r>
              <a:rPr lang="cs-CZ" sz="1200" dirty="0" err="1" smtClean="0"/>
              <a:t>biw</a:t>
            </a:r>
            <a:r>
              <a:rPr lang="cs-CZ" sz="1200" dirty="0" smtClean="0"/>
              <a:t>=1366&amp;</a:t>
            </a:r>
            <a:r>
              <a:rPr lang="cs-CZ" sz="1200" dirty="0" err="1" smtClean="0"/>
              <a:t>bih</a:t>
            </a:r>
            <a:r>
              <a:rPr lang="cs-CZ" sz="1200" dirty="0" smtClean="0"/>
              <a:t>=667&amp;q=d%C5%</a:t>
            </a:r>
            <a:r>
              <a:rPr lang="cs-CZ" sz="1200" dirty="0" err="1" smtClean="0"/>
              <a:t>AFchodce</a:t>
            </a:r>
            <a:r>
              <a:rPr lang="cs-CZ" sz="1200" dirty="0" smtClean="0"/>
              <a:t>&amp;</a:t>
            </a:r>
            <a:r>
              <a:rPr lang="cs-CZ" sz="1200" dirty="0" err="1" smtClean="0"/>
              <a:t>oq</a:t>
            </a:r>
            <a:r>
              <a:rPr lang="cs-CZ" sz="1200" dirty="0" smtClean="0"/>
              <a:t>=d%C5%</a:t>
            </a:r>
            <a:r>
              <a:rPr lang="cs-CZ" sz="1200" dirty="0" err="1" smtClean="0"/>
              <a:t>AFchodce</a:t>
            </a:r>
            <a:r>
              <a:rPr lang="cs-CZ" sz="1200" dirty="0" smtClean="0"/>
              <a:t>&amp;</a:t>
            </a:r>
            <a:r>
              <a:rPr lang="cs-CZ" sz="1200" dirty="0" err="1" smtClean="0"/>
              <a:t>gs</a:t>
            </a:r>
            <a:r>
              <a:rPr lang="cs-CZ" sz="1200" dirty="0" smtClean="0"/>
              <a:t>_l=img.3..0j0i24l9.2077.6212.0.6741.8.5.0.3.3.0.103.430.4j1.5.0...0.0...1ac.1.7.img.MV5FlrXZUaQ#</a:t>
            </a:r>
            <a:r>
              <a:rPr lang="cs-CZ" sz="1200" dirty="0" err="1" smtClean="0"/>
              <a:t>imgrc</a:t>
            </a:r>
            <a:r>
              <a:rPr lang="cs-CZ" sz="1200" dirty="0" smtClean="0"/>
              <a:t>=z-5sSKmjeRdyEM%3A%3BKCVXVPpZE1aXfM%3Bhttp%253A%252F%252F2.bp.blogspot.com%252F-t5tnNGucqVQ%252FTdk3Rb2RxwI%252FAAAAAAAABJ4%252Fr6ae3ciKGPI%252Fs640%252F1063780685_</a:t>
            </a:r>
            <a:r>
              <a:rPr lang="cs-CZ" sz="1200" dirty="0" err="1" smtClean="0"/>
              <a:t>duchodci</a:t>
            </a:r>
            <a:r>
              <a:rPr lang="cs-CZ" sz="1200" dirty="0" smtClean="0"/>
              <a:t>-</a:t>
            </a:r>
            <a:r>
              <a:rPr lang="cs-CZ" sz="1200" dirty="0" err="1" smtClean="0"/>
              <a:t>lavicka.jpg</a:t>
            </a:r>
            <a:r>
              <a:rPr lang="cs-CZ" sz="1200" dirty="0" smtClean="0"/>
              <a:t>%3Bhttp%253A%252F%252Fgastropcatering.blogspot.com%252F2011%252F05%252Fduchodci-u-</a:t>
            </a:r>
            <a:r>
              <a:rPr lang="cs-CZ" sz="1200" dirty="0" err="1" smtClean="0"/>
              <a:t>nas.html</a:t>
            </a:r>
            <a:r>
              <a:rPr lang="cs-CZ" sz="1200" dirty="0" smtClean="0"/>
              <a:t>%3B500%3B397</a:t>
            </a:r>
          </a:p>
          <a:p>
            <a:r>
              <a:rPr lang="cs-CZ" sz="1600" dirty="0" smtClean="0"/>
              <a:t>http://www.</a:t>
            </a:r>
            <a:r>
              <a:rPr lang="cs-CZ" sz="1600" dirty="0" err="1" smtClean="0"/>
              <a:t>google.cz</a:t>
            </a:r>
            <a:r>
              <a:rPr lang="cs-CZ" sz="1600" dirty="0" smtClean="0"/>
              <a:t>/</a:t>
            </a:r>
            <a:r>
              <a:rPr lang="cs-CZ" sz="1600" dirty="0" err="1" smtClean="0"/>
              <a:t>search</a:t>
            </a:r>
            <a:r>
              <a:rPr lang="cs-CZ" sz="1600" dirty="0" smtClean="0"/>
              <a:t>?</a:t>
            </a:r>
            <a:r>
              <a:rPr lang="cs-CZ" sz="1600" dirty="0" err="1" smtClean="0"/>
              <a:t>hl</a:t>
            </a:r>
            <a:r>
              <a:rPr lang="cs-CZ" sz="1600" dirty="0" smtClean="0"/>
              <a:t>=</a:t>
            </a:r>
            <a:r>
              <a:rPr lang="cs-CZ" sz="1600" dirty="0" err="1" smtClean="0"/>
              <a:t>cs</a:t>
            </a:r>
            <a:r>
              <a:rPr lang="cs-CZ" sz="1600" dirty="0" smtClean="0"/>
              <a:t>&amp;</a:t>
            </a:r>
            <a:r>
              <a:rPr lang="cs-CZ" sz="1600" dirty="0" err="1" smtClean="0"/>
              <a:t>site</a:t>
            </a:r>
            <a:r>
              <a:rPr lang="cs-CZ" sz="1600" dirty="0" smtClean="0"/>
              <a:t>=</a:t>
            </a:r>
            <a:r>
              <a:rPr lang="cs-CZ" sz="1600" dirty="0" err="1" smtClean="0"/>
              <a:t>imghp</a:t>
            </a:r>
            <a:r>
              <a:rPr lang="cs-CZ" sz="1600" dirty="0" smtClean="0"/>
              <a:t>&amp;</a:t>
            </a:r>
            <a:r>
              <a:rPr lang="cs-CZ" sz="1600" dirty="0" err="1" smtClean="0"/>
              <a:t>tbm</a:t>
            </a:r>
            <a:r>
              <a:rPr lang="cs-CZ" sz="1600" dirty="0" smtClean="0"/>
              <a:t>=</a:t>
            </a:r>
            <a:r>
              <a:rPr lang="cs-CZ" sz="1600" dirty="0" err="1" smtClean="0"/>
              <a:t>isch</a:t>
            </a:r>
            <a:r>
              <a:rPr lang="cs-CZ" sz="1600" dirty="0" smtClean="0"/>
              <a:t>&amp;</a:t>
            </a:r>
            <a:r>
              <a:rPr lang="cs-CZ" sz="1600" dirty="0" err="1" smtClean="0"/>
              <a:t>source</a:t>
            </a:r>
            <a:r>
              <a:rPr lang="cs-CZ" sz="1600" dirty="0" smtClean="0"/>
              <a:t>=</a:t>
            </a:r>
            <a:r>
              <a:rPr lang="cs-CZ" sz="1600" dirty="0" err="1" smtClean="0"/>
              <a:t>hp</a:t>
            </a:r>
            <a:r>
              <a:rPr lang="cs-CZ" sz="1600" dirty="0" smtClean="0"/>
              <a:t>&amp;</a:t>
            </a:r>
            <a:r>
              <a:rPr lang="cs-CZ" sz="1600" dirty="0" err="1" smtClean="0"/>
              <a:t>biw</a:t>
            </a:r>
            <a:r>
              <a:rPr lang="cs-CZ" sz="1600" dirty="0" smtClean="0"/>
              <a:t>=1366&amp;</a:t>
            </a:r>
            <a:r>
              <a:rPr lang="cs-CZ" sz="1600" dirty="0" err="1" smtClean="0"/>
              <a:t>bih</a:t>
            </a:r>
            <a:r>
              <a:rPr lang="cs-CZ" sz="1600" dirty="0" smtClean="0"/>
              <a:t>=667&amp;q=tenista&amp;</a:t>
            </a:r>
            <a:r>
              <a:rPr lang="cs-CZ" sz="1600" dirty="0" err="1" smtClean="0"/>
              <a:t>oq</a:t>
            </a:r>
            <a:r>
              <a:rPr lang="cs-CZ" sz="1600" dirty="0" smtClean="0"/>
              <a:t>=tenista&amp;</a:t>
            </a:r>
            <a:r>
              <a:rPr lang="cs-CZ" sz="1600" dirty="0" err="1" smtClean="0"/>
              <a:t>gs</a:t>
            </a:r>
            <a:r>
              <a:rPr lang="cs-CZ" sz="1600" dirty="0" smtClean="0"/>
              <a:t>_l=img.3..0j0i24l9.72728.76694.0.78239.7.6.0.1.1.0.167.592.5j1.6.0...0.0...1ac.1.7.img.vOQgM6D6ops#</a:t>
            </a:r>
            <a:r>
              <a:rPr lang="cs-CZ" sz="1600" dirty="0" err="1" smtClean="0"/>
              <a:t>imgrc</a:t>
            </a:r>
            <a:r>
              <a:rPr lang="cs-CZ" sz="1600" dirty="0" smtClean="0"/>
              <a:t>=HBXX4G_wkyE2JM%3A%3BeHMippLgUPWZwM%3Bhttp%253A%252F%252Fweb.quick.cz%252Fmichal.pastrnek%252Ftenista.gif%3Bhttp%253A%252F%252Fweb.quick.cz%252Fmichal.pastrnek%252Ftenisovekurzy.htm%3B479%3B375</a:t>
            </a:r>
          </a:p>
          <a:p>
            <a:r>
              <a:rPr lang="cs-CZ" sz="1600" dirty="0" smtClean="0"/>
              <a:t>V prezentaci byly použity obrázky z nástroje klipart ze sady </a:t>
            </a:r>
            <a:r>
              <a:rPr lang="cs-CZ" sz="1600" smtClean="0"/>
              <a:t>Microsoft Office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931224" cy="5061176"/>
          </a:xfrm>
          <a:blipFill>
            <a:blip r:embed="rId2" cstate="print"/>
            <a:tile tx="0" ty="0" sx="100000" sy="100000" flip="none" algn="tl"/>
          </a:blipFill>
          <a:effectLst>
            <a:outerShdw blurRad="50800" dist="50800" dir="5400000" sx="40000" sy="4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2700" h="82550"/>
            <a:bevelB h="19050"/>
          </a:sp3d>
        </p:spPr>
        <p:txBody>
          <a:bodyPr/>
          <a:lstStyle/>
          <a:p>
            <a:pPr algn="ctr">
              <a:buNone/>
            </a:pPr>
            <a:r>
              <a:rPr lang="cs-CZ" sz="4800" dirty="0" smtClean="0">
                <a:solidFill>
                  <a:srgbClr val="0070C0"/>
                </a:solidFill>
              </a:rPr>
              <a:t>Podstatná jména rodu</a:t>
            </a:r>
          </a:p>
          <a:p>
            <a:pPr algn="ctr">
              <a:buNone/>
            </a:pPr>
            <a:r>
              <a:rPr lang="cs-CZ" sz="4800" dirty="0" smtClean="0">
                <a:solidFill>
                  <a:srgbClr val="0070C0"/>
                </a:solidFill>
              </a:rPr>
              <a:t> mužského </a:t>
            </a:r>
          </a:p>
          <a:p>
            <a:pPr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VZOR   PŘEDSEDA   A  SOUDCE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11560" y="548678"/>
          <a:ext cx="7920880" cy="5616623"/>
        </p:xfrm>
        <a:graphic>
          <a:graphicData uri="http://schemas.openxmlformats.org/drawingml/2006/table">
            <a:tbl>
              <a:tblPr/>
              <a:tblGrid>
                <a:gridCol w="737512"/>
                <a:gridCol w="2323163"/>
                <a:gridCol w="4860205"/>
              </a:tblGrid>
              <a:tr h="864095">
                <a:tc gridSpan="3"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FFFF00"/>
                          </a:solidFill>
                        </a:rPr>
                        <a:t>  Rod mužský - vzor předseda 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pád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číslo jednotné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číslo množné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předseda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předsedové</a:t>
                      </a:r>
                      <a:r>
                        <a:rPr lang="cs-CZ" sz="2400" dirty="0"/>
                        <a:t> </a:t>
                      </a:r>
                      <a:r>
                        <a:rPr lang="cs-CZ" sz="2400" baseline="0" dirty="0" smtClean="0"/>
                        <a:t>    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/>
                        <a:t>(husité)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2.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bez předsedy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bez předsedů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3.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k předsedovi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k předsedům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4.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/>
                        <a:t>předsedu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/>
                        <a:t>předsed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y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5.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předsedo!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předsedové!         (husité!)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6.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o předsedovi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o předsedech       (o sluzích)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7.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s předsedou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s předsed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y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4033" name="Picture 1" descr="http://www.chmelkova.cz/gify_ikony/domu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" cy="495300"/>
          </a:xfrm>
          <a:prstGeom prst="rect">
            <a:avLst/>
          </a:prstGeom>
          <a:noFill/>
        </p:spPr>
      </p:pic>
      <p:pic>
        <p:nvPicPr>
          <p:cNvPr id="44034" name="Picture 2" descr="http://www.chmelkova.cz/gify_ikony/domu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" cy="4953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520" y="332654"/>
          <a:ext cx="8568952" cy="6228285"/>
        </p:xfrm>
        <a:graphic>
          <a:graphicData uri="http://schemas.openxmlformats.org/drawingml/2006/table">
            <a:tbl>
              <a:tblPr/>
              <a:tblGrid>
                <a:gridCol w="797854"/>
                <a:gridCol w="2946562"/>
                <a:gridCol w="4824536"/>
              </a:tblGrid>
              <a:tr h="958197">
                <a:tc gridSpan="3">
                  <a:txBody>
                    <a:bodyPr/>
                    <a:lstStyle/>
                    <a:p>
                      <a:pPr algn="ctr"/>
                      <a:r>
                        <a:rPr lang="cs-CZ" sz="3200" dirty="0">
                          <a:solidFill>
                            <a:srgbClr val="FFFF00"/>
                          </a:solidFill>
                        </a:rPr>
                        <a:t>  Rod mužský - vzor soudce 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pád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číslo jednotné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číslo množné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66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soudce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soudci,</a:t>
                      </a:r>
                      <a:r>
                        <a:rPr lang="cs-CZ" sz="2400" baseline="0" dirty="0" smtClean="0"/>
                        <a:t> soudcové</a:t>
                      </a:r>
                      <a:endParaRPr lang="cs-CZ" sz="2400" dirty="0"/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2.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bez soudce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bez soudců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3.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k soudci, soudcovi </a:t>
                      </a:r>
                      <a:r>
                        <a:rPr lang="cs-CZ" sz="2400" dirty="0"/>
                        <a:t>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k soudcům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4.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/>
                        <a:t>soudce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</a:t>
                      </a:r>
                      <a:r>
                        <a:rPr lang="cs-CZ" sz="2400" dirty="0" smtClean="0"/>
                        <a:t> </a:t>
                      </a:r>
                      <a:r>
                        <a:rPr lang="cs-CZ" sz="2400" dirty="0"/>
                        <a:t>soudce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5.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soudce!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soudci! </a:t>
                      </a:r>
                      <a:r>
                        <a:rPr lang="cs-CZ" sz="2400" dirty="0"/>
                        <a:t> soudcové! 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6.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o </a:t>
                      </a:r>
                      <a:r>
                        <a:rPr lang="cs-CZ" sz="2400" dirty="0" smtClean="0"/>
                        <a:t>soudci, soudcovi </a:t>
                      </a:r>
                      <a:r>
                        <a:rPr lang="cs-CZ" sz="2400" dirty="0"/>
                        <a:t>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o soudcích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  <a:tr h="658761">
                <a:tc>
                  <a:txBody>
                    <a:bodyPr/>
                    <a:lstStyle/>
                    <a:p>
                      <a:pPr algn="ctr"/>
                      <a:r>
                        <a:rPr lang="cs-CZ" sz="2400"/>
                        <a:t>7.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/>
                        <a:t> se soudcem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 se soudci </a:t>
                      </a:r>
                    </a:p>
                  </a:txBody>
                  <a:tcPr marL="54489" marR="54489" marT="27245" marB="27245" anchor="ctr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8129" name="Picture 1" descr="http://www.chmelkova.cz/gify_ikony/domu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" cy="495300"/>
          </a:xfrm>
          <a:prstGeom prst="rect">
            <a:avLst/>
          </a:prstGeom>
          <a:noFill/>
        </p:spPr>
      </p:pic>
      <p:pic>
        <p:nvPicPr>
          <p:cNvPr id="48130" name="Picture 2" descr="http://www.chmelkova.cz/gify_ikony/domu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2925" cy="495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99792" y="476672"/>
            <a:ext cx="3863558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cs-CZ" sz="2800" dirty="0" smtClean="0"/>
              <a:t>Přiřaď slova ke vzorům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48478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 	 </a:t>
            </a:r>
            <a:r>
              <a:rPr lang="cs-CZ" sz="2800" dirty="0" smtClean="0">
                <a:solidFill>
                  <a:srgbClr val="6600FF"/>
                </a:solidFill>
              </a:rPr>
              <a:t>předseda    </a:t>
            </a:r>
            <a:r>
              <a:rPr lang="cs-CZ" sz="2800" dirty="0" smtClean="0"/>
              <a:t>                               </a:t>
            </a:r>
            <a:r>
              <a:rPr lang="cs-CZ" sz="2800" dirty="0" smtClean="0">
                <a:solidFill>
                  <a:srgbClr val="006600"/>
                </a:solidFill>
              </a:rPr>
              <a:t>soudce</a:t>
            </a:r>
            <a:endParaRPr lang="cs-CZ" sz="2800" dirty="0">
              <a:solidFill>
                <a:srgbClr val="0066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283968" y="1412776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39552" y="5589240"/>
            <a:ext cx="12811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despota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907704" y="5229200"/>
            <a:ext cx="144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průvodce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5013176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 tenista </a:t>
            </a: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44208" y="5013176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popleta </a:t>
            </a:r>
          </a:p>
          <a:p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5013176"/>
            <a:ext cx="1584176" cy="76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hokejista </a:t>
            </a:r>
          </a:p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558924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zrádce 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5589240"/>
            <a:ext cx="986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sluha</a:t>
            </a:r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5589240"/>
            <a:ext cx="12987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obránce</a:t>
            </a:r>
          </a:p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1560" y="5013176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 správce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32040" y="5013176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žalobce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08304" y="558924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dárce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643 -0.02844 0.11285 -0.05666 0.12466 -0.08187 C 0.13646 -0.10707 0.10955 -0.14269 0.07084 -0.15148 C 0.03212 -0.16027 -0.08611 -0.12049 -0.10764 -0.13529 C -0.12916 -0.15009 -0.11111 -0.24121 -0.0585 -0.23982 C -0.00607 -0.23843 0.12657 -0.16767 0.20764 -0.12696 C 0.28872 -0.08626 0.34219 0 0.42761 0.00417 C 0.51337 0.00833 0.69514 -0.07585 0.72153 -0.10245 C 0.74792 -0.12904 0.63941 -0.15217 0.58611 -0.15564 C 0.53282 -0.15911 0.45243 -0.11286 0.40157 -0.1228 C 0.35052 -0.13274 0.33768 -0.18362 0.28004 -0.21508 C 0.2224 -0.24653 0.12136 -0.28631 0.05539 -0.31151 C -0.01059 -0.33672 -0.14791 -0.3654 -0.11527 -0.36679 C -0.08264 -0.36817 0.15174 -0.33811 0.25087 -0.31961 C 0.34983 -0.30111 0.44844 -0.24907 0.48004 -0.25601 C 0.51146 -0.26295 0.41424 -0.34829 0.44011 -0.36054 C 0.46598 -0.3728 0.59306 -0.32354 0.63542 -0.32978 C 0.67778 -0.33603 0.6842 -0.38621 0.69393 -0.39755 " pathEditMode="relative" ptsTypes="aaaaaaaaaaaaa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91859E-6 C 0.01962 -0.07771 0.03941 -0.15542 0.09844 -0.17207 C 0.15747 -0.18872 0.27535 -0.08049 0.35382 -0.10038 C 0.43229 -0.12026 0.5434 -0.24723 0.5691 -0.29094 C 0.59479 -0.33465 0.54965 -0.38807 0.50764 -0.36286 C 0.46563 -0.33766 0.35486 -0.13715 0.31684 -0.13946 C 0.27882 -0.14177 0.31649 -0.37512 0.27986 -0.3772 C 0.24323 -0.37928 0.14254 -0.16952 0.09688 -0.15172 C 0.05122 -0.13391 0.03767 -0.28146 0.00608 -0.27059 C -0.02552 -0.25972 -0.07517 -0.08396 -0.09236 -0.08604 C -0.10955 -0.08812 -0.0816 -0.23775 -0.09705 -0.28285 C -0.1125 -0.32794 -0.14861 -0.34228 -0.18472 -0.35662 " pathEditMode="relative" ptsTypes="aaaaaaaa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-0.07516 C 0.14236 -0.13391 0.25868 -0.19288 0.28299 -0.22873 C 0.30729 -0.26457 0.20122 -0.29602 0.17205 -0.29024 C 0.14288 -0.28446 0.1474 -0.21184 0.10747 -0.1938 C 0.06754 -0.17577 -0.03524 -0.15726 -0.06788 -0.18155 C -0.10052 -0.20583 -0.12778 -0.30828 -0.08785 -0.33927 C -0.04791 -0.37026 0.12292 -0.33673 0.17205 -0.36795 C 0.22118 -0.3994 0.21493 -0.48682 0.20747 -0.52775 C 0.2 -0.56869 0.15174 -0.63252 0.12743 -0.61402 C 0.10313 -0.59552 0.09844 -0.49445 0.06129 -0.41721 C 0.02413 -0.33997 -0.06857 -0.16235 -0.09548 -0.15079 C -0.12239 -0.13923 -0.14583 -0.34043 -0.10017 -0.34783 C -0.05451 -0.355 0.13594 -0.1871 0.1783 -0.19589 C 0.22066 -0.20467 0.21181 -0.38645 0.15365 -0.40079 C 0.09549 -0.41513 -0.12101 -0.28053 -0.17101 -0.28192 C -0.22101 -0.2833 -0.16076 -0.38367 -0.14635 -0.40888 C -0.13194 -0.43409 -0.10833 -0.43386 -0.08472 -0.43363 " pathEditMode="relative" ptsTypes="aaaaaaaaaaaaaaaaA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 -0.03839 C 0.01667 -0.17739 0.0026 -0.31638 -0.00295 -0.37234 " pathEditMode="relative" ptsTypes="aA">
                                      <p:cBhvr>
                                        <p:cTn id="1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51249E-6 C 0.0408 -0.04002 0.08177 -0.07979 0.09688 -0.11263 C 0.11198 -0.14547 0.11649 -0.18988 0.0908 -0.19682 C 0.06511 -0.20375 -0.02535 -0.14362 -0.05694 -0.1538 C -0.08854 -0.16398 -0.13524 -0.24029 -0.09844 -0.25833 C -0.0618 -0.27637 0.15556 -0.25348 0.16302 -0.26226 C 0.17049 -0.27105 0.00365 -0.33789 -0.05382 -0.31152 C -0.11128 -0.28516 -0.14705 -0.1205 -0.18142 -0.10454 C -0.21597 -0.08858 -0.22552 -0.21855 -0.25989 -0.21509 C -0.29427 -0.21162 -0.34375 -0.08766 -0.38767 -0.08396 C -0.4316 -0.08026 -0.48264 -0.15889 -0.52309 -0.19265 C -0.56354 -0.22642 -0.61198 -0.27175 -0.63073 -0.28701 " pathEditMode="relative" ptsTypes="aaaaaaaaaaaA">
                                      <p:cBhvr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90009E-6 C 0.00938 -0.05158 0.01893 -0.10292 0.01372 -0.13738 C 0.00851 -0.17184 -0.0434 -0.18964 -0.0309 -0.20699 C -0.0184 -0.22434 0.03125 -0.23405 0.08924 -0.24191 C 0.14723 -0.24977 0.27223 -0.23682 0.31684 -0.25417 C 0.36146 -0.27151 0.31667 -0.34922 0.35695 -0.34621 C 0.39723 -0.34321 0.50278 -0.23798 0.55834 -0.23567 C 0.61389 -0.23335 0.65452 -0.31892 0.69063 -0.33187 C 0.72657 -0.34483 0.78351 -0.37605 0.77535 -0.3136 C 0.76719 -0.25116 0.71077 0.01665 0.6415 0.04301 C 0.57223 0.06937 0.43039 -0.15125 0.3599 -0.15565 C 0.28941 -0.16004 0.25782 -0.00209 0.21841 0.01641 C 0.179 0.03492 0.13646 0.01318 0.12309 -0.0451 C 0.10973 -0.10338 0.12396 -0.21878 0.13837 -0.33396 " pathEditMode="relative" ptsTypes="aaaaaaaaaaaaaA">
                                      <p:cBhvr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37558E-6 C 0.04705 -0.03376 0.0941 -0.06753 0.05851 -0.10245 C 0.02291 -0.13737 -0.17587 -0.16466 -0.21372 -0.20906 C -0.25156 -0.25347 -0.18646 -0.3136 -0.1691 -0.36887 C -0.15174 -0.42414 -0.13837 -0.55897 -0.1092 -0.54116 C -0.08004 -0.52336 -0.02136 -0.28746 0.00625 -0.26249 C 0.03368 -0.23751 0.0342 -0.40934 0.05555 -0.39153 C 0.07691 -0.37373 0.11389 -0.15795 0.13385 -0.15587 C 0.15382 -0.15379 0.14375 -0.39593 0.17552 -0.37928 C 0.20729 -0.36263 0.29062 -0.06961 0.32465 -0.0555 C 0.35851 -0.0414 0.33923 -0.30573 0.37847 -0.2951 C 0.41771 -0.28446 0.53594 0.00093 0.56007 0.0081 C 0.5842 0.01526 0.52743 -0.20467 0.52309 -0.25208 C 0.51875 -0.29949 0.52621 -0.28816 0.53385 -0.27683 " pathEditMode="relative" ptsTypes="aaaaaaaaaaaaaA">
                                      <p:cBhvr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3654E-7 C 0.04254 -0.03839 0.08525 -0.07655 0.12778 -0.10453 C 0.17032 -0.13251 0.20869 -0.14431 0.25539 -0.1679 C 0.30209 -0.19149 0.40469 -0.21554 0.40782 -0.24583 C 0.41094 -0.27613 0.31424 -0.36956 0.27396 -0.35037 C 0.23369 -0.33117 0.20053 -0.13991 0.16615 -0.13112 C 0.13178 -0.12234 0.08369 -0.30481 0.06771 -0.29717 C 0.05174 -0.28954 0.07882 -0.06591 0.07084 -0.08603 C 0.06285 -0.10615 0.04584 -0.42345 0.02014 -0.4179 C -0.00555 -0.41235 -0.06371 -0.05689 -0.08298 -0.05319 C -0.10225 -0.04949 -0.08506 -0.39199 -0.09531 -0.39546 C -0.10555 -0.39893 -0.09201 -0.11262 -0.14461 -0.07377 C -0.19722 -0.03492 -0.371 -0.14546 -0.41076 -0.16188 C -0.45052 -0.1783 -0.41684 -0.1753 -0.38298 -0.17206 " pathEditMode="relative" ptsTypes="aaaaaaaaaaaaaA">
                                      <p:cBhvr>
                                        <p:cTn id="34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7.91859E-6 C 0.03577 -0.08118 0.07171 -0.16236 0.08612 -0.19473 " pathEditMode="relative" ptsTypes="aA">
                                      <p:cBhvr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508 C -0.15573 -0.00532 -0.30955 -0.01573 -0.3849 -0.04603 C -0.46024 -0.07632 -0.43316 -0.12628 -0.45399 -0.17715 C -0.47483 -0.22803 -0.50174 -0.27567 -0.50938 -0.35153 C -0.51701 -0.42739 -0.53993 -0.65172 -0.50017 -0.63229 C -0.46042 -0.61286 -0.31354 -0.25972 -0.27101 -0.23474 C -0.22847 -0.20976 -0.25347 -0.48567 -0.24479 -0.48266 C -0.23611 -0.47965 -0.17691 -0.28076 -0.21875 -0.21624 C -0.26059 -0.15172 -0.5592 -0.10685 -0.49566 -0.09529 C -0.43212 -0.08372 0.08177 -0.10939 0.16285 -0.14663 C 0.24392 -0.18386 0.01771 -0.29048 -0.00938 -0.31869 C -0.03646 -0.3469 -0.00017 -0.31892 -0.00017 -0.31661 C -0.00017 -0.3143 -0.00486 -0.30944 -0.00938 -0.30435 " pathEditMode="relative" rAng="0" ptsTypes="aaaaaaaaaaaaA">
                                      <p:cBhvr>
                                        <p:cTn id="4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778E-7 C -0.05781 0.08071 -0.11562 0.16165 -0.16007 0.17229 C -0.20451 0.18293 -0.23229 0.05712 -0.26632 0.06359 C -0.30035 0.07007 -0.34687 0.22317 -0.36476 0.21114 C -0.38264 0.19912 -0.34114 -0.00833 -0.37396 -0.0081 C -0.40694 -0.00787 -0.5184 0.22664 -0.56319 0.21322 C -0.60798 0.19981 -0.70764 -0.03793 -0.64323 -0.08812 C -0.57882 -0.1383 -0.30278 -0.11703 -0.17708 -0.08812 C -0.05139 -0.05921 0.07795 0.10106 0.11077 0.08603 C 0.14358 0.07099 0.03507 -0.13437 0.01997 -0.17831 " pathEditMode="relative" ptsTypes="aaaaaaaaaA">
                                      <p:cBhvr>
                                        <p:cTn id="4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15816" y="692696"/>
            <a:ext cx="2376264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Dej pozor!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1772816"/>
            <a:ext cx="797846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5</a:t>
            </a:r>
            <a:r>
              <a:rPr lang="cs-CZ" dirty="0" smtClean="0"/>
              <a:t>. a </a:t>
            </a:r>
            <a:r>
              <a:rPr lang="cs-CZ" sz="2800" dirty="0" smtClean="0"/>
              <a:t>1. pád č. </a:t>
            </a:r>
            <a:r>
              <a:rPr lang="cs-CZ" sz="2800" dirty="0" err="1" smtClean="0"/>
              <a:t>j</a:t>
            </a:r>
            <a:r>
              <a:rPr lang="cs-CZ" sz="2800" dirty="0" smtClean="0"/>
              <a:t>. </a:t>
            </a:r>
            <a:r>
              <a:rPr lang="cs-CZ" sz="2800" dirty="0" err="1" smtClean="0"/>
              <a:t>podst</a:t>
            </a:r>
            <a:r>
              <a:rPr lang="cs-CZ" sz="2800" dirty="0" smtClean="0"/>
              <a:t>. jmen vzor </a:t>
            </a:r>
            <a:r>
              <a:rPr lang="cs-CZ" sz="2800" dirty="0" smtClean="0">
                <a:solidFill>
                  <a:srgbClr val="0070C0"/>
                </a:solidFill>
              </a:rPr>
              <a:t>soudce</a:t>
            </a:r>
            <a:r>
              <a:rPr lang="cs-CZ" sz="2800" dirty="0" smtClean="0"/>
              <a:t> je </a:t>
            </a:r>
            <a:r>
              <a:rPr lang="cs-CZ" sz="2800" u="sng" dirty="0" smtClean="0">
                <a:solidFill>
                  <a:srgbClr val="0070C0"/>
                </a:solidFill>
              </a:rPr>
              <a:t>stejný.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2564904"/>
            <a:ext cx="5798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pád soud</a:t>
            </a:r>
            <a:r>
              <a:rPr lang="cs-CZ" sz="2800" dirty="0" smtClean="0">
                <a:solidFill>
                  <a:srgbClr val="0000FF"/>
                </a:solidFill>
              </a:rPr>
              <a:t>ce</a:t>
            </a:r>
            <a:r>
              <a:rPr lang="cs-CZ" sz="2800" dirty="0" smtClean="0"/>
              <a:t>          5. pád soud</a:t>
            </a:r>
            <a:r>
              <a:rPr lang="cs-CZ" sz="2800" dirty="0" smtClean="0">
                <a:solidFill>
                  <a:srgbClr val="0000FF"/>
                </a:solidFill>
              </a:rPr>
              <a:t>ce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3212976"/>
            <a:ext cx="590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pád obháj</a:t>
            </a:r>
            <a:r>
              <a:rPr lang="cs-CZ" sz="2800" dirty="0" smtClean="0">
                <a:solidFill>
                  <a:srgbClr val="0000FF"/>
                </a:solidFill>
              </a:rPr>
              <a:t>ce </a:t>
            </a:r>
            <a:r>
              <a:rPr lang="cs-CZ" sz="2800" dirty="0" smtClean="0"/>
              <a:t>        5. pád obháj</a:t>
            </a:r>
            <a:r>
              <a:rPr lang="cs-CZ" sz="2800" dirty="0" smtClean="0">
                <a:solidFill>
                  <a:srgbClr val="0000FF"/>
                </a:solidFill>
              </a:rPr>
              <a:t>ce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4293096"/>
            <a:ext cx="8645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5. a 1. pád č. </a:t>
            </a:r>
            <a:r>
              <a:rPr lang="cs-CZ" sz="2400" dirty="0" err="1" smtClean="0"/>
              <a:t>j</a:t>
            </a:r>
            <a:r>
              <a:rPr lang="cs-CZ" sz="2400" dirty="0" smtClean="0"/>
              <a:t>. </a:t>
            </a:r>
            <a:r>
              <a:rPr lang="cs-CZ" sz="2400" dirty="0" err="1" smtClean="0"/>
              <a:t>podst</a:t>
            </a:r>
            <a:r>
              <a:rPr lang="cs-CZ" sz="2400" dirty="0" smtClean="0"/>
              <a:t>. jmen vzor </a:t>
            </a:r>
            <a:r>
              <a:rPr lang="cs-CZ" sz="2400" dirty="0" smtClean="0">
                <a:solidFill>
                  <a:srgbClr val="FF0066"/>
                </a:solidFill>
              </a:rPr>
              <a:t>muž</a:t>
            </a:r>
            <a:r>
              <a:rPr lang="cs-CZ" sz="2400" dirty="0" smtClean="0"/>
              <a:t> končících na  -</a:t>
            </a:r>
            <a:r>
              <a:rPr lang="cs-CZ" sz="2400" dirty="0" err="1" smtClean="0"/>
              <a:t>ec</a:t>
            </a:r>
            <a:r>
              <a:rPr lang="cs-CZ" sz="2400" dirty="0" smtClean="0"/>
              <a:t>  je </a:t>
            </a:r>
            <a:r>
              <a:rPr lang="cs-CZ" sz="2400" u="sng" dirty="0" smtClean="0">
                <a:solidFill>
                  <a:srgbClr val="006600"/>
                </a:solidFill>
              </a:rPr>
              <a:t>jiný</a:t>
            </a:r>
            <a:r>
              <a:rPr lang="cs-CZ" u="sng" dirty="0" smtClean="0">
                <a:solidFill>
                  <a:srgbClr val="006600"/>
                </a:solidFill>
              </a:rPr>
              <a:t>.</a:t>
            </a:r>
            <a:endParaRPr lang="cs-CZ" u="sng" dirty="0">
              <a:solidFill>
                <a:srgbClr val="0066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63688" y="5085184"/>
            <a:ext cx="4663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pád let</a:t>
            </a:r>
            <a:r>
              <a:rPr lang="cs-CZ" sz="2800" dirty="0" smtClean="0">
                <a:solidFill>
                  <a:srgbClr val="FF0066"/>
                </a:solidFill>
              </a:rPr>
              <a:t>ec</a:t>
            </a:r>
            <a:r>
              <a:rPr lang="cs-CZ" sz="2800" dirty="0" smtClean="0"/>
              <a:t>       5. pád let</a:t>
            </a:r>
            <a:r>
              <a:rPr lang="cs-CZ" sz="2800" dirty="0" smtClean="0">
                <a:solidFill>
                  <a:srgbClr val="006600"/>
                </a:solidFill>
              </a:rPr>
              <a:t>če</a:t>
            </a:r>
            <a:r>
              <a:rPr lang="cs-CZ" sz="2800" dirty="0" smtClean="0"/>
              <a:t>!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63688" y="5805264"/>
            <a:ext cx="4637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pád ot</a:t>
            </a:r>
            <a:r>
              <a:rPr lang="cs-CZ" sz="2800" dirty="0" smtClean="0">
                <a:solidFill>
                  <a:srgbClr val="FF0066"/>
                </a:solidFill>
              </a:rPr>
              <a:t>ec </a:t>
            </a:r>
            <a:r>
              <a:rPr lang="cs-CZ" sz="2800" dirty="0" smtClean="0"/>
              <a:t>       5. pád ot</a:t>
            </a:r>
            <a:r>
              <a:rPr lang="cs-CZ" sz="2800" dirty="0" smtClean="0">
                <a:solidFill>
                  <a:srgbClr val="006600"/>
                </a:solidFill>
              </a:rPr>
              <a:t>če</a:t>
            </a:r>
            <a:r>
              <a:rPr lang="cs-CZ" sz="2800" dirty="0" smtClean="0"/>
              <a:t>!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784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Podstatná jména piš v 5. pádu čísla jednotného.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844824"/>
            <a:ext cx="51845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dirty="0" smtClean="0"/>
              <a:t>poslanec  </a:t>
            </a:r>
            <a:r>
              <a:rPr lang="cs-CZ" sz="2000" dirty="0" smtClean="0"/>
              <a:t>……………………………</a:t>
            </a:r>
          </a:p>
          <a:p>
            <a:pPr algn="just"/>
            <a:r>
              <a:rPr lang="cs-CZ" sz="3200" dirty="0" smtClean="0"/>
              <a:t>dár</a:t>
            </a:r>
            <a:r>
              <a:rPr lang="cs-CZ" sz="3200" dirty="0" smtClean="0">
                <a:solidFill>
                  <a:srgbClr val="FF0000"/>
                </a:solidFill>
              </a:rPr>
              <a:t>ce  </a:t>
            </a:r>
            <a:r>
              <a:rPr lang="cs-CZ" sz="3200" dirty="0" smtClean="0"/>
              <a:t>     </a:t>
            </a:r>
            <a:r>
              <a:rPr lang="cs-CZ" sz="2000" dirty="0" smtClean="0"/>
              <a:t>........................................</a:t>
            </a:r>
          </a:p>
          <a:p>
            <a:pPr algn="just"/>
            <a:r>
              <a:rPr lang="cs-CZ" sz="3200" dirty="0" smtClean="0"/>
              <a:t>cizinec     </a:t>
            </a:r>
            <a:r>
              <a:rPr lang="cs-CZ" sz="2000" dirty="0" smtClean="0"/>
              <a:t>……………………………</a:t>
            </a:r>
          </a:p>
          <a:p>
            <a:pPr algn="just"/>
            <a:r>
              <a:rPr lang="cs-CZ" sz="3200" dirty="0" smtClean="0"/>
              <a:t>zrád</a:t>
            </a:r>
            <a:r>
              <a:rPr lang="cs-CZ" sz="3200" dirty="0" smtClean="0">
                <a:solidFill>
                  <a:srgbClr val="FF0000"/>
                </a:solidFill>
              </a:rPr>
              <a:t>ce  </a:t>
            </a:r>
            <a:r>
              <a:rPr lang="cs-CZ" sz="3200" dirty="0" smtClean="0"/>
              <a:t>   </a:t>
            </a:r>
            <a:r>
              <a:rPr lang="cs-CZ" sz="2000" dirty="0" smtClean="0"/>
              <a:t>……………………………</a:t>
            </a:r>
          </a:p>
          <a:p>
            <a:pPr algn="just"/>
            <a:r>
              <a:rPr lang="cs-CZ" sz="3200" dirty="0" smtClean="0"/>
              <a:t>chlapec    </a:t>
            </a:r>
            <a:r>
              <a:rPr lang="cs-CZ" sz="2000" dirty="0" smtClean="0"/>
              <a:t>……………………………</a:t>
            </a:r>
          </a:p>
          <a:p>
            <a:pPr algn="just"/>
            <a:r>
              <a:rPr lang="cs-CZ" sz="3200" dirty="0" smtClean="0"/>
              <a:t>důchod</a:t>
            </a:r>
            <a:r>
              <a:rPr lang="cs-CZ" sz="3200" dirty="0" smtClean="0">
                <a:solidFill>
                  <a:srgbClr val="FF0000"/>
                </a:solidFill>
              </a:rPr>
              <a:t>ce </a:t>
            </a:r>
            <a:r>
              <a:rPr lang="cs-CZ" sz="2000" dirty="0" smtClean="0"/>
              <a:t>…………………………..</a:t>
            </a:r>
          </a:p>
          <a:p>
            <a:pPr algn="just"/>
            <a:r>
              <a:rPr lang="cs-CZ" sz="3200" dirty="0" smtClean="0"/>
              <a:t>správ</a:t>
            </a:r>
            <a:r>
              <a:rPr lang="cs-CZ" sz="3200" dirty="0" smtClean="0">
                <a:solidFill>
                  <a:srgbClr val="FF0000"/>
                </a:solidFill>
              </a:rPr>
              <a:t>ce </a:t>
            </a:r>
            <a:r>
              <a:rPr lang="cs-CZ" sz="3200" dirty="0" smtClean="0"/>
              <a:t>   </a:t>
            </a:r>
            <a:r>
              <a:rPr lang="cs-CZ" sz="2000" dirty="0" smtClean="0"/>
              <a:t>…………………………..</a:t>
            </a:r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76056" y="1700808"/>
            <a:ext cx="2032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poslanče</a:t>
            </a:r>
          </a:p>
          <a:p>
            <a:r>
              <a:rPr lang="cs-CZ" sz="3200" dirty="0" smtClean="0"/>
              <a:t>dár</a:t>
            </a:r>
            <a:r>
              <a:rPr lang="cs-CZ" sz="3200" dirty="0" smtClean="0">
                <a:solidFill>
                  <a:srgbClr val="FF0000"/>
                </a:solidFill>
              </a:rPr>
              <a:t>ce</a:t>
            </a:r>
          </a:p>
          <a:p>
            <a:r>
              <a:rPr lang="cs-CZ" sz="3200" dirty="0" smtClean="0"/>
              <a:t>cizinče</a:t>
            </a:r>
          </a:p>
          <a:p>
            <a:r>
              <a:rPr lang="cs-CZ" sz="3200" dirty="0" smtClean="0"/>
              <a:t>zrád</a:t>
            </a:r>
            <a:r>
              <a:rPr lang="cs-CZ" sz="3200" dirty="0" smtClean="0">
                <a:solidFill>
                  <a:srgbClr val="FF0000"/>
                </a:solidFill>
              </a:rPr>
              <a:t>ce</a:t>
            </a:r>
          </a:p>
          <a:p>
            <a:r>
              <a:rPr lang="cs-CZ" sz="3200" dirty="0" smtClean="0"/>
              <a:t>chlapče</a:t>
            </a:r>
          </a:p>
          <a:p>
            <a:r>
              <a:rPr lang="cs-CZ" sz="3200" dirty="0" smtClean="0"/>
              <a:t>důchod</a:t>
            </a:r>
            <a:r>
              <a:rPr lang="cs-CZ" sz="3200" dirty="0" smtClean="0">
                <a:solidFill>
                  <a:srgbClr val="FF0000"/>
                </a:solidFill>
              </a:rPr>
              <a:t>ce</a:t>
            </a:r>
          </a:p>
          <a:p>
            <a:r>
              <a:rPr lang="cs-CZ" sz="3200" dirty="0" smtClean="0"/>
              <a:t>správ</a:t>
            </a:r>
            <a:r>
              <a:rPr lang="cs-CZ" sz="3200" dirty="0" smtClean="0">
                <a:solidFill>
                  <a:srgbClr val="FF0000"/>
                </a:solidFill>
              </a:rPr>
              <a:t>ce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20688"/>
            <a:ext cx="8064896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cs-CZ" sz="2000" dirty="0" smtClean="0"/>
              <a:t>Pojmenuj obrázky. Napiš slova v 1., 4., 5. a 7. pádu čísla množného.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275856" y="1700808"/>
            <a:ext cx="5112568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1.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4.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5. p. ____________________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7. p. ____________________</a:t>
            </a:r>
            <a:endParaRPr lang="cs-CZ" sz="2400" dirty="0"/>
          </a:p>
        </p:txBody>
      </p:sp>
      <p:pic>
        <p:nvPicPr>
          <p:cNvPr id="1026" name="Picture 2" descr="C:\Users\beranova\AppData\Local\Microsoft\Windows\Temporary Internet Files\Content.IE5\284LMPD8\MC90044181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2304256" cy="23042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6" name="TextovéPole 5"/>
          <p:cNvSpPr txBox="1"/>
          <p:nvPr/>
        </p:nvSpPr>
        <p:spPr>
          <a:xfrm>
            <a:off x="3707904" y="4725144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dirty="0" smtClean="0"/>
              <a:t>1. p. </a:t>
            </a:r>
            <a:r>
              <a:rPr lang="cs-CZ" sz="2400" dirty="0" smtClean="0"/>
              <a:t>hokejisté</a:t>
            </a:r>
            <a:endParaRPr lang="cs-CZ" sz="2400" dirty="0" smtClean="0"/>
          </a:p>
          <a:p>
            <a:pPr marL="342900" indent="-342900"/>
            <a:r>
              <a:rPr lang="cs-CZ" sz="2400" dirty="0" smtClean="0"/>
              <a:t>4. p. hokejisty</a:t>
            </a:r>
          </a:p>
          <a:p>
            <a:pPr marL="342900" indent="-342900"/>
            <a:r>
              <a:rPr lang="cs-CZ" sz="2400" dirty="0" smtClean="0"/>
              <a:t>5. p. hokejisté!</a:t>
            </a:r>
          </a:p>
          <a:p>
            <a:pPr marL="342900" indent="-342900"/>
            <a:r>
              <a:rPr lang="cs-CZ" sz="2400" dirty="0" smtClean="0"/>
              <a:t>7. p. hokejisty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2.bp.blogspot.com/-t5tnNGucqVQ/Tdk3Rb2RxwI/AAAAAAAABJ4/r6ae3ciKGPI/s640/1063780685_duchodci-lav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76893"/>
            <a:ext cx="3096344" cy="2458497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707904" y="1052736"/>
            <a:ext cx="5670376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1. p. ____________________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4. p. ____________________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5. p. ____________________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7. p. ____________________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43808" y="458112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 p. důchodci, důchodcové</a:t>
            </a:r>
          </a:p>
          <a:p>
            <a:pPr marL="342900" indent="-342900"/>
            <a:r>
              <a:rPr lang="cs-CZ" dirty="0" smtClean="0"/>
              <a:t>4. p .důchodce </a:t>
            </a:r>
          </a:p>
          <a:p>
            <a:pPr marL="342900" indent="-342900"/>
            <a:r>
              <a:rPr lang="cs-CZ" dirty="0" smtClean="0"/>
              <a:t>5. p. důchodci ! důchodcové!</a:t>
            </a:r>
          </a:p>
          <a:p>
            <a:pPr marL="342900" indent="-342900"/>
            <a:r>
              <a:rPr lang="cs-CZ" dirty="0" smtClean="0"/>
              <a:t>7. p. důchodci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389</TotalTime>
  <Words>431</Words>
  <Application>Microsoft Office PowerPoint</Application>
  <PresentationFormat>Předvádění na obrazovce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beranova</dc:creator>
  <cp:lastModifiedBy>beranova</cp:lastModifiedBy>
  <cp:revision>40</cp:revision>
  <dcterms:created xsi:type="dcterms:W3CDTF">2013-03-18T21:06:08Z</dcterms:created>
  <dcterms:modified xsi:type="dcterms:W3CDTF">2013-03-24T20:19:08Z</dcterms:modified>
</cp:coreProperties>
</file>